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61" r:id="rId2"/>
    <p:sldId id="479" r:id="rId3"/>
    <p:sldId id="375" r:id="rId4"/>
    <p:sldId id="490" r:id="rId5"/>
    <p:sldId id="484" r:id="rId6"/>
    <p:sldId id="481" r:id="rId7"/>
    <p:sldId id="482" r:id="rId8"/>
    <p:sldId id="492" r:id="rId9"/>
    <p:sldId id="493" r:id="rId10"/>
    <p:sldId id="483" r:id="rId11"/>
    <p:sldId id="485" r:id="rId12"/>
    <p:sldId id="486" r:id="rId13"/>
    <p:sldId id="359" r:id="rId14"/>
    <p:sldId id="394" r:id="rId15"/>
    <p:sldId id="488" r:id="rId16"/>
    <p:sldId id="397" r:id="rId17"/>
    <p:sldId id="412" r:id="rId18"/>
    <p:sldId id="413" r:id="rId19"/>
    <p:sldId id="281" r:id="rId20"/>
    <p:sldId id="498" r:id="rId21"/>
    <p:sldId id="266" r:id="rId22"/>
    <p:sldId id="425" r:id="rId23"/>
    <p:sldId id="497" r:id="rId24"/>
    <p:sldId id="503" r:id="rId25"/>
    <p:sldId id="494" r:id="rId26"/>
    <p:sldId id="427" r:id="rId27"/>
    <p:sldId id="314" r:id="rId28"/>
    <p:sldId id="343" r:id="rId29"/>
    <p:sldId id="428" r:id="rId30"/>
    <p:sldId id="500" r:id="rId31"/>
    <p:sldId id="379" r:id="rId32"/>
    <p:sldId id="348" r:id="rId33"/>
    <p:sldId id="457" r:id="rId34"/>
    <p:sldId id="502" r:id="rId35"/>
    <p:sldId id="316" r:id="rId36"/>
    <p:sldId id="431" r:id="rId37"/>
    <p:sldId id="309" r:id="rId38"/>
    <p:sldId id="291" r:id="rId39"/>
    <p:sldId id="471" r:id="rId40"/>
    <p:sldId id="321" r:id="rId41"/>
    <p:sldId id="294" r:id="rId42"/>
    <p:sldId id="322" r:id="rId43"/>
    <p:sldId id="409" r:id="rId44"/>
    <p:sldId id="469" r:id="rId45"/>
    <p:sldId id="504" r:id="rId46"/>
    <p:sldId id="433" r:id="rId47"/>
    <p:sldId id="473" r:id="rId48"/>
    <p:sldId id="339" r:id="rId49"/>
    <p:sldId id="435" r:id="rId50"/>
    <p:sldId id="436" r:id="rId5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987" autoAdjust="0"/>
    <p:restoredTop sz="94660" autoAdjust="0"/>
  </p:normalViewPr>
  <p:slideViewPr>
    <p:cSldViewPr snapToGrid="0">
      <p:cViewPr varScale="1">
        <p:scale>
          <a:sx n="51" d="100"/>
          <a:sy n="51" d="100"/>
        </p:scale>
        <p:origin x="-504" y="-90"/>
      </p:cViewPr>
      <p:guideLst>
        <p:guide orient="horz" pos="2160"/>
        <p:guide pos="2880"/>
      </p:guideLst>
    </p:cSldViewPr>
  </p:slideViewPr>
  <p:outlineViewPr>
    <p:cViewPr>
      <p:scale>
        <a:sx n="33" d="100"/>
        <a:sy n="33" d="100"/>
      </p:scale>
      <p:origin x="72" y="97284"/>
    </p:cViewPr>
  </p:outlin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44F6F2-AD58-4D4C-A385-324C6A237DCB}" type="datetimeFigureOut">
              <a:rPr lang="en-US" smtClean="0"/>
              <a:pPr/>
              <a:t>28/Jun/2016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9F55A9-58C0-493E-ADD3-3A8AB23155C1}" type="slidenum">
              <a:rPr lang="en-US" smtClean="0"/>
              <a:pPr/>
              <a:t>‹#›</a:t>
            </a:fld>
            <a:endParaRPr lang="en-US"/>
          </a:p>
        </p:txBody>
      </p:sp>
    </p:spTree>
    <p:extLst>
      <p:ext uri="{BB962C8B-B14F-4D97-AF65-F5344CB8AC3E}">
        <p14:creationId xmlns:p14="http://schemas.microsoft.com/office/powerpoint/2010/main" xmlns="" val="2865154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noTextEdit="1"/>
          </p:cNvSpPr>
          <p:nvPr>
            <p:ph type="sldImg"/>
          </p:nvPr>
        </p:nvSpPr>
        <p:spPr bwMode="auto">
          <a:noFill/>
          <a:ln>
            <a:solidFill>
              <a:srgbClr val="000000"/>
            </a:solidFill>
            <a:miter lim="800000"/>
            <a:headEnd/>
            <a:tailEnd/>
          </a:ln>
        </p:spPr>
      </p:sp>
      <p:sp>
        <p:nvSpPr>
          <p:cNvPr id="51202"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US" smtClean="0">
              <a:ea typeface="ＭＳ Ｐゴシック" charset="-128"/>
            </a:endParaRPr>
          </a:p>
        </p:txBody>
      </p:sp>
      <p:sp>
        <p:nvSpPr>
          <p:cNvPr id="51203" name="Slide Number Placeholder 3"/>
          <p:cNvSpPr>
            <a:spLocks noGrp="1"/>
          </p:cNvSpPr>
          <p:nvPr>
            <p:ph type="sldNum" sz="quarter" idx="5"/>
          </p:nvPr>
        </p:nvSpPr>
        <p:spPr bwMode="auto">
          <a:noFill/>
          <a:ln>
            <a:miter lim="800000"/>
            <a:headEnd/>
            <a:tailEnd/>
          </a:ln>
        </p:spPr>
        <p:txBody>
          <a:bodyPr/>
          <a:lstStyle/>
          <a:p>
            <a:fld id="{9DAC8FA9-5D12-4806-A28C-6EA222EDD482}" type="slidenum">
              <a:rPr lang="en-US"/>
              <a:pPr/>
              <a:t>33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2A203FD9-E19C-4DB6-A19C-EDB03E842B68}" type="datetimeFigureOut">
              <a:rPr lang="en-US"/>
              <a:pPr>
                <a:defRPr/>
              </a:pPr>
              <a:t>28/Jun/2016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1F8D543-6DF7-4509-936F-5A0A445D41F1}"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5D1DF3B2-388E-4437-A500-6AE90FB41B9D}" type="datetimeFigureOut">
              <a:rPr lang="en-US"/>
              <a:pPr>
                <a:defRPr/>
              </a:pPr>
              <a:t>28/Jun/2016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51A75B9-C715-4F87-BEBF-78615FAEC863}"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CE3E70C0-EAD7-43A9-96CD-E6EE8CCBDEC9}" type="datetimeFigureOut">
              <a:rPr lang="en-US"/>
              <a:pPr>
                <a:defRPr/>
              </a:pPr>
              <a:t>28/Jun/2016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81BAC19-594A-46AA-825B-2C34A28A88C6}"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27AE8A25-866F-4DCD-955F-D79647D8C33B}" type="datetimeFigureOut">
              <a:rPr lang="en-US"/>
              <a:pPr>
                <a:defRPr/>
              </a:pPr>
              <a:t>28/Jun/2016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67107B4-3F4F-41AA-BF76-764607D03C2C}"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DAED1B35-267D-4A44-A28B-189B4DAE5A41}" type="datetimeFigureOut">
              <a:rPr lang="en-US"/>
              <a:pPr>
                <a:defRPr/>
              </a:pPr>
              <a:t>28/Jun/2016</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4C7BA17-C0E4-4A44-ADBE-CE861156CD46}"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D771ED42-773A-4253-8DAF-733D38CEDD9E}" type="datetimeFigureOut">
              <a:rPr lang="en-US"/>
              <a:pPr>
                <a:defRPr/>
              </a:pPr>
              <a:t>28/Jun/2016</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86257BB-0139-4040-B2BC-1E46CA13DE94}"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9A25ED95-F224-480F-9CA7-FFABD79080D9}" type="datetimeFigureOut">
              <a:rPr lang="en-US"/>
              <a:pPr>
                <a:defRPr/>
              </a:pPr>
              <a:t>28/Jun/2016</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870D163B-5DF0-4C8F-8F04-0F841D8826ED}"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E1615394-779E-4D7E-B4C7-E4BEF2BD37A8}" type="datetimeFigureOut">
              <a:rPr lang="en-US"/>
              <a:pPr>
                <a:defRPr/>
              </a:pPr>
              <a:t>28/Jun/2016</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8374D061-2B63-4025-9870-6750EA45663A}"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AA855C33-065C-46C6-B47E-9E0897FC0327}" type="datetimeFigureOut">
              <a:rPr lang="en-US"/>
              <a:pPr>
                <a:defRPr/>
              </a:pPr>
              <a:t>28/Jun/2016</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CE83CD32-15E7-4994-8FD7-9EB120834931}"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E6826BCA-5EF2-4A78-82AE-876D04EC9F51}" type="datetimeFigureOut">
              <a:rPr lang="en-US"/>
              <a:pPr>
                <a:defRPr/>
              </a:pPr>
              <a:t>28/Jun/2016</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AC21B1D-ECE5-40A3-BB3A-1891C0EE4E43}"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B15AB29F-E499-46C9-8119-E41569406A4F}" type="datetimeFigureOut">
              <a:rPr lang="en-US"/>
              <a:pPr>
                <a:defRPr/>
              </a:pPr>
              <a:t>28/Jun/2016</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4A9B936-E231-452D-8B99-D6F98354A7AC}"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F103001A-2863-43A4-B3E3-2D889004E003}" type="datetimeFigureOut">
              <a:rPr lang="en-US"/>
              <a:pPr>
                <a:defRPr/>
              </a:pPr>
              <a:t>28/Jun/2016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8F0CEF00-4866-4878-A8A0-1646361C58BA}"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7.jpeg"/><Relationship Id="rId13" Type="http://schemas.openxmlformats.org/officeDocument/2006/relationships/image" Target="../media/image32.jpeg"/><Relationship Id="rId3" Type="http://schemas.openxmlformats.org/officeDocument/2006/relationships/image" Target="../media/image22.jpeg"/><Relationship Id="rId7" Type="http://schemas.openxmlformats.org/officeDocument/2006/relationships/image" Target="../media/image26.jpeg"/><Relationship Id="rId12" Type="http://schemas.openxmlformats.org/officeDocument/2006/relationships/image" Target="../media/image31.jpe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jpeg"/><Relationship Id="rId11" Type="http://schemas.openxmlformats.org/officeDocument/2006/relationships/image" Target="../media/image30.jpeg"/><Relationship Id="rId5" Type="http://schemas.openxmlformats.org/officeDocument/2006/relationships/image" Target="../media/image24.jpeg"/><Relationship Id="rId15" Type="http://schemas.openxmlformats.org/officeDocument/2006/relationships/image" Target="../media/image34.jpeg"/><Relationship Id="rId10" Type="http://schemas.openxmlformats.org/officeDocument/2006/relationships/image" Target="../media/image29.jpeg"/><Relationship Id="rId4" Type="http://schemas.openxmlformats.org/officeDocument/2006/relationships/image" Target="../media/image23.jpeg"/><Relationship Id="rId9" Type="http://schemas.openxmlformats.org/officeDocument/2006/relationships/image" Target="../media/image28.jpeg"/><Relationship Id="rId14" Type="http://schemas.openxmlformats.org/officeDocument/2006/relationships/image" Target="../media/image33.jpeg"/></Relationships>
</file>

<file path=ppt/slides/_rels/slide2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jpe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8.jpeg"/><Relationship Id="rId7" Type="http://schemas.openxmlformats.org/officeDocument/2006/relationships/image" Target="../media/image52.jpeg"/><Relationship Id="rId2" Type="http://schemas.openxmlformats.org/officeDocument/2006/relationships/image" Target="../media/image47.jpeg"/><Relationship Id="rId1" Type="http://schemas.openxmlformats.org/officeDocument/2006/relationships/slideLayout" Target="../slideLayouts/slideLayout2.xml"/><Relationship Id="rId6" Type="http://schemas.openxmlformats.org/officeDocument/2006/relationships/image" Target="../media/image51.gif"/><Relationship Id="rId5" Type="http://schemas.openxmlformats.org/officeDocument/2006/relationships/image" Target="../media/image50.jpeg"/><Relationship Id="rId4" Type="http://schemas.openxmlformats.org/officeDocument/2006/relationships/image" Target="../media/image49.jpeg"/></Relationships>
</file>

<file path=ppt/slides/_rels/slide2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 Id="rId5" Type="http://schemas.openxmlformats.org/officeDocument/2006/relationships/image" Target="../media/image62.jpeg"/><Relationship Id="rId4" Type="http://schemas.openxmlformats.org/officeDocument/2006/relationships/image" Target="../media/image61.jpeg"/></Relationships>
</file>

<file path=ppt/slides/_rels/slide3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image" Target="../media/image70.jpeg"/><Relationship Id="rId4" Type="http://schemas.openxmlformats.org/officeDocument/2006/relationships/image" Target="../media/image69.jpeg"/></Relationships>
</file>

<file path=ppt/slides/_rels/slide3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xml"/><Relationship Id="rId5" Type="http://schemas.openxmlformats.org/officeDocument/2006/relationships/image" Target="../media/image75.jpeg"/><Relationship Id="rId4" Type="http://schemas.openxmlformats.org/officeDocument/2006/relationships/image" Target="../media/image74.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gif"/><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jpeg"/></Relationships>
</file>

<file path=ppt/slides/_rels/slide49.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2.xml"/><Relationship Id="rId4" Type="http://schemas.openxmlformats.org/officeDocument/2006/relationships/image" Target="../media/image8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itle 1"/>
          <p:cNvSpPr>
            <a:spLocks noGrp="1"/>
          </p:cNvSpPr>
          <p:nvPr>
            <p:ph type="ctrTitle"/>
          </p:nvPr>
        </p:nvSpPr>
        <p:spPr>
          <a:xfrm>
            <a:off x="3581400" y="-1"/>
            <a:ext cx="5562600" cy="3489649"/>
          </a:xfrm>
        </p:spPr>
        <p:txBody>
          <a:bodyPr/>
          <a:lstStyle/>
          <a:p>
            <a:pPr eaLnBrk="1" hangingPunct="1">
              <a:defRPr/>
            </a:pPr>
            <a:r>
              <a:rPr lang="en-US" sz="4000" b="1" dirty="0" smtClean="0">
                <a:solidFill>
                  <a:srgbClr val="00B050"/>
                </a:solidFill>
              </a:rPr>
              <a:t>Al-</a:t>
            </a:r>
            <a:r>
              <a:rPr lang="en-US" sz="4000" b="1" dirty="0" err="1" smtClean="0">
                <a:solidFill>
                  <a:srgbClr val="00B050"/>
                </a:solidFill>
              </a:rPr>
              <a:t>Hijama</a:t>
            </a:r>
            <a:r>
              <a:rPr lang="en-US" sz="4000" b="1" dirty="0" smtClean="0">
                <a:solidFill>
                  <a:srgbClr val="00B050"/>
                </a:solidFill>
              </a:rPr>
              <a:t> </a:t>
            </a:r>
            <a:br>
              <a:rPr lang="en-US" sz="4000" b="1" dirty="0" smtClean="0">
                <a:solidFill>
                  <a:srgbClr val="00B050"/>
                </a:solidFill>
              </a:rPr>
            </a:br>
            <a:r>
              <a:rPr lang="en-US" sz="4000" b="1" dirty="0" smtClean="0">
                <a:solidFill>
                  <a:srgbClr val="00B050"/>
                </a:solidFill>
              </a:rPr>
              <a:t>Cupping  Therapy</a:t>
            </a:r>
            <a:br>
              <a:rPr lang="en-US" sz="4000" b="1" dirty="0" smtClean="0">
                <a:solidFill>
                  <a:srgbClr val="00B050"/>
                </a:solidFill>
              </a:rPr>
            </a:br>
            <a:r>
              <a:rPr lang="en-US" sz="4000" b="1" dirty="0" smtClean="0">
                <a:solidFill>
                  <a:srgbClr val="00B050"/>
                </a:solidFill>
              </a:rPr>
              <a:t> </a:t>
            </a:r>
            <a:r>
              <a:rPr lang="en-US" sz="2800" b="1" dirty="0" smtClean="0">
                <a:solidFill>
                  <a:srgbClr val="00B050"/>
                </a:solidFill>
              </a:rPr>
              <a:t>( 3 Steps Technique = </a:t>
            </a:r>
            <a:r>
              <a:rPr lang="en-US" sz="2800" b="1" dirty="0" err="1" smtClean="0">
                <a:solidFill>
                  <a:srgbClr val="00B050"/>
                </a:solidFill>
              </a:rPr>
              <a:t>suction,scarification,suction</a:t>
            </a:r>
            <a:r>
              <a:rPr lang="en-US" sz="2800" b="1" dirty="0" smtClean="0">
                <a:solidFill>
                  <a:srgbClr val="00B050"/>
                </a:solidFill>
              </a:rPr>
              <a:t> ) </a:t>
            </a:r>
            <a:br>
              <a:rPr lang="en-US" sz="2800" b="1" dirty="0" smtClean="0">
                <a:solidFill>
                  <a:srgbClr val="00B050"/>
                </a:solidFill>
              </a:rPr>
            </a:br>
            <a:r>
              <a:rPr lang="en-US" sz="3600" b="1" dirty="0" smtClean="0">
                <a:solidFill>
                  <a:srgbClr val="00B050"/>
                </a:solidFill>
              </a:rPr>
              <a:t>For </a:t>
            </a:r>
            <a:r>
              <a:rPr lang="en-US" sz="4000" b="1" dirty="0" smtClean="0">
                <a:solidFill>
                  <a:srgbClr val="00B050"/>
                </a:solidFill>
              </a:rPr>
              <a:t/>
            </a:r>
            <a:br>
              <a:rPr lang="en-US" sz="4000" b="1" dirty="0" smtClean="0">
                <a:solidFill>
                  <a:srgbClr val="00B050"/>
                </a:solidFill>
              </a:rPr>
            </a:br>
            <a:r>
              <a:rPr lang="en-US" sz="4000" b="1" dirty="0" smtClean="0">
                <a:solidFill>
                  <a:srgbClr val="00B050"/>
                </a:solidFill>
              </a:rPr>
              <a:t> Skin Diseases</a:t>
            </a:r>
            <a:endParaRPr lang="ar-EG" sz="4000" b="1" dirty="0" smtClean="0">
              <a:solidFill>
                <a:srgbClr val="00B050"/>
              </a:solidFill>
            </a:endParaRPr>
          </a:p>
        </p:txBody>
      </p:sp>
      <p:sp>
        <p:nvSpPr>
          <p:cNvPr id="3" name="Subtitle 2"/>
          <p:cNvSpPr>
            <a:spLocks noGrp="1"/>
          </p:cNvSpPr>
          <p:nvPr>
            <p:ph type="subTitle" idx="1"/>
          </p:nvPr>
        </p:nvSpPr>
        <p:spPr>
          <a:xfrm>
            <a:off x="0" y="5181600"/>
            <a:ext cx="5334000" cy="1676400"/>
          </a:xfrm>
        </p:spPr>
        <p:txBody>
          <a:bodyPr rtlCol="0">
            <a:normAutofit fontScale="85000" lnSpcReduction="20000"/>
          </a:bodyPr>
          <a:lstStyle/>
          <a:p>
            <a:pPr eaLnBrk="1" fontAlgn="auto" hangingPunct="1">
              <a:spcAft>
                <a:spcPts val="0"/>
              </a:spcAft>
              <a:defRPr/>
            </a:pPr>
            <a:r>
              <a:rPr lang="en-US" sz="3600" b="1" dirty="0" smtClean="0"/>
              <a:t>Dr Muhammad M Al </a:t>
            </a:r>
            <a:r>
              <a:rPr lang="en-US" sz="3600" b="1" dirty="0" err="1" smtClean="0"/>
              <a:t>Hennawy</a:t>
            </a:r>
            <a:r>
              <a:rPr lang="en-US" sz="2800" b="1" dirty="0" smtClean="0"/>
              <a:t/>
            </a:r>
            <a:br>
              <a:rPr lang="en-US" sz="2800" b="1" dirty="0" smtClean="0"/>
            </a:br>
            <a:r>
              <a:rPr lang="en-US" b="1" dirty="0" smtClean="0"/>
              <a:t>Ob/</a:t>
            </a:r>
            <a:r>
              <a:rPr lang="en-US" b="1" dirty="0" err="1" smtClean="0"/>
              <a:t>gyn</a:t>
            </a:r>
            <a:r>
              <a:rPr lang="en-US" b="1" dirty="0" smtClean="0"/>
              <a:t> consultant  </a:t>
            </a:r>
            <a:br>
              <a:rPr lang="en-US" b="1" dirty="0" smtClean="0"/>
            </a:br>
            <a:r>
              <a:rPr lang="en-US" sz="3600" b="1" dirty="0" smtClean="0"/>
              <a:t>Egypt</a:t>
            </a:r>
            <a:r>
              <a:rPr lang="en-US" sz="2800" b="1" dirty="0" smtClean="0"/>
              <a:t/>
            </a:r>
            <a:br>
              <a:rPr lang="en-US" sz="2800" b="1" dirty="0" smtClean="0"/>
            </a:br>
            <a:endParaRPr lang="en-US" b="1" dirty="0" smtClean="0"/>
          </a:p>
          <a:p>
            <a:pPr eaLnBrk="1" fontAlgn="auto" hangingPunct="1">
              <a:spcAft>
                <a:spcPts val="0"/>
              </a:spcAft>
              <a:defRPr/>
            </a:pPr>
            <a:endParaRPr lang="ar-EG" dirty="0"/>
          </a:p>
        </p:txBody>
      </p:sp>
      <p:pic>
        <p:nvPicPr>
          <p:cNvPr id="8" name="Picture 13" descr="D:\صور\صورى\untitledضض.JPG"/>
          <p:cNvPicPr>
            <a:picLocks noChangeAspect="1" noChangeArrowheads="1"/>
          </p:cNvPicPr>
          <p:nvPr/>
        </p:nvPicPr>
        <p:blipFill>
          <a:blip r:embed="rId2"/>
          <a:srcRect/>
          <a:stretch>
            <a:fillRect/>
          </a:stretch>
        </p:blipFill>
        <p:spPr bwMode="auto">
          <a:xfrm>
            <a:off x="0" y="0"/>
            <a:ext cx="2924175" cy="2895600"/>
          </a:xfrm>
          <a:prstGeom prst="rect">
            <a:avLst/>
          </a:prstGeom>
          <a:noFill/>
          <a:ln w="9525">
            <a:noFill/>
            <a:miter lim="800000"/>
            <a:headEnd/>
            <a:tailEnd/>
          </a:ln>
        </p:spPr>
      </p:pic>
      <p:pic>
        <p:nvPicPr>
          <p:cNvPr id="9" name="Picture 2" descr="C:\Documents and Settings\mmhennawy\Desktop\fig1.png"/>
          <p:cNvPicPr>
            <a:picLocks noChangeAspect="1" noChangeArrowheads="1"/>
          </p:cNvPicPr>
          <p:nvPr/>
        </p:nvPicPr>
        <p:blipFill>
          <a:blip r:embed="rId3"/>
          <a:srcRect/>
          <a:stretch>
            <a:fillRect/>
          </a:stretch>
        </p:blipFill>
        <p:spPr bwMode="auto">
          <a:xfrm>
            <a:off x="7333860" y="3470987"/>
            <a:ext cx="1810139" cy="1436979"/>
          </a:xfrm>
          <a:prstGeom prst="rect">
            <a:avLst/>
          </a:prstGeom>
          <a:noFill/>
        </p:spPr>
      </p:pic>
      <p:pic>
        <p:nvPicPr>
          <p:cNvPr id="10" name="Picture 2" descr="C:\Documents and Settings\mmhennawy\Desktop\cuppng therapy skin diseases\trysry.jpg"/>
          <p:cNvPicPr>
            <a:picLocks noChangeAspect="1" noChangeArrowheads="1"/>
          </p:cNvPicPr>
          <p:nvPr/>
        </p:nvPicPr>
        <p:blipFill>
          <a:blip r:embed="rId4"/>
          <a:srcRect/>
          <a:stretch>
            <a:fillRect/>
          </a:stretch>
        </p:blipFill>
        <p:spPr bwMode="auto">
          <a:xfrm>
            <a:off x="7745413" y="4800600"/>
            <a:ext cx="1398587" cy="2057400"/>
          </a:xfrm>
          <a:prstGeom prst="rect">
            <a:avLst/>
          </a:prstGeom>
          <a:noFill/>
          <a:ln w="9525">
            <a:noFill/>
            <a:miter lim="800000"/>
            <a:headEnd/>
            <a:tailEnd/>
          </a:ln>
        </p:spPr>
      </p:pic>
      <p:pic>
        <p:nvPicPr>
          <p:cNvPr id="11" name="Picture 5" descr="C:\Documents and Settings\mmhennawy\Desktop\cuppng therapy skin diseases\2940380_150429155854_Facial_Massage_Cupping_Therapy_Set5.jpg"/>
          <p:cNvPicPr>
            <a:picLocks noChangeAspect="1" noChangeArrowheads="1"/>
          </p:cNvPicPr>
          <p:nvPr/>
        </p:nvPicPr>
        <p:blipFill>
          <a:blip r:embed="rId5"/>
          <a:srcRect/>
          <a:stretch>
            <a:fillRect/>
          </a:stretch>
        </p:blipFill>
        <p:spPr bwMode="auto">
          <a:xfrm>
            <a:off x="5689600" y="4800600"/>
            <a:ext cx="2057400" cy="2057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45" y="0"/>
            <a:ext cx="8229600" cy="895739"/>
          </a:xfrm>
        </p:spPr>
        <p:txBody>
          <a:bodyPr/>
          <a:lstStyle/>
          <a:p>
            <a:r>
              <a:rPr lang="en-US" sz="2800" dirty="0" smtClean="0"/>
              <a:t>The drawbacks of Cupping Therapy as a treatment </a:t>
            </a:r>
            <a:endParaRPr lang="en-US" sz="2800" dirty="0"/>
          </a:p>
        </p:txBody>
      </p:sp>
      <p:sp>
        <p:nvSpPr>
          <p:cNvPr id="3" name="Content Placeholder 2"/>
          <p:cNvSpPr>
            <a:spLocks noGrp="1"/>
          </p:cNvSpPr>
          <p:nvPr>
            <p:ph idx="1"/>
          </p:nvPr>
        </p:nvSpPr>
        <p:spPr>
          <a:xfrm>
            <a:off x="289248" y="853751"/>
            <a:ext cx="8612156" cy="2244012"/>
          </a:xfrm>
        </p:spPr>
        <p:txBody>
          <a:bodyPr>
            <a:normAutofit fontScale="70000" lnSpcReduction="20000"/>
          </a:bodyPr>
          <a:lstStyle/>
          <a:p>
            <a:r>
              <a:rPr lang="en-US" dirty="0" smtClean="0"/>
              <a:t>Lack of good quality evidence for efficacy </a:t>
            </a:r>
          </a:p>
          <a:p>
            <a:r>
              <a:rPr lang="en-US" dirty="0" err="1" smtClean="0"/>
              <a:t>Vasovagal</a:t>
            </a:r>
            <a:r>
              <a:rPr lang="en-US" dirty="0" smtClean="0"/>
              <a:t> symptoms (dizziness, etc.)</a:t>
            </a:r>
          </a:p>
          <a:p>
            <a:r>
              <a:rPr lang="en-US" dirty="0" smtClean="0"/>
              <a:t>Insertion site infection (this is considered rare, as needles are sterile and the use of disposable needles has become the norm)</a:t>
            </a:r>
          </a:p>
          <a:p>
            <a:r>
              <a:rPr lang="en-US" dirty="0" smtClean="0"/>
              <a:t>Red or purplish circular marks may appear on the skin for a few days</a:t>
            </a:r>
          </a:p>
          <a:p>
            <a:endParaRPr lang="en-US" dirty="0"/>
          </a:p>
        </p:txBody>
      </p:sp>
      <p:pic>
        <p:nvPicPr>
          <p:cNvPr id="4" name="Picture 3" descr="http://upload.wikimedia.org/wikipedia/en/thumb/8/86/Cupping_results.jpg/180px-Cupping_results.jpg"/>
          <p:cNvPicPr>
            <a:picLocks noChangeAspect="1" noChangeArrowheads="1"/>
          </p:cNvPicPr>
          <p:nvPr/>
        </p:nvPicPr>
        <p:blipFill>
          <a:blip r:embed="rId2"/>
          <a:srcRect l="25455" r="3636"/>
          <a:stretch>
            <a:fillRect/>
          </a:stretch>
        </p:blipFill>
        <p:spPr bwMode="auto">
          <a:xfrm>
            <a:off x="5489683" y="3396343"/>
            <a:ext cx="3654317" cy="3461657"/>
          </a:xfrm>
          <a:prstGeom prst="rect">
            <a:avLst/>
          </a:prstGeom>
          <a:noFill/>
          <a:ln w="9525">
            <a:noFill/>
            <a:miter lim="800000"/>
            <a:headEnd/>
            <a:tailEnd/>
          </a:ln>
        </p:spPr>
      </p:pic>
      <p:pic>
        <p:nvPicPr>
          <p:cNvPr id="5" name="Picture 2" descr="C:\Documents and Settings\mmhennawy\Desktop\cuppng therapy skin diseases\y665.jpg"/>
          <p:cNvPicPr>
            <a:picLocks noChangeAspect="1" noChangeArrowheads="1"/>
          </p:cNvPicPr>
          <p:nvPr/>
        </p:nvPicPr>
        <p:blipFill>
          <a:blip r:embed="rId3"/>
          <a:srcRect/>
          <a:stretch>
            <a:fillRect/>
          </a:stretch>
        </p:blipFill>
        <p:spPr bwMode="auto">
          <a:xfrm>
            <a:off x="298580" y="2912435"/>
            <a:ext cx="5243803" cy="3928343"/>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57592" cy="919680"/>
          </a:xfrm>
        </p:spPr>
        <p:txBody>
          <a:bodyPr/>
          <a:lstStyle/>
          <a:p>
            <a:r>
              <a:rPr lang="en-US" dirty="0" smtClean="0"/>
              <a:t>Classification Of Skin Diseases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343608" y="1208336"/>
            <a:ext cx="6307493" cy="5369746"/>
          </a:xfrm>
        </p:spPr>
      </p:pic>
    </p:spTree>
    <p:extLst>
      <p:ext uri="{BB962C8B-B14F-4D97-AF65-F5344CB8AC3E}">
        <p14:creationId xmlns:p14="http://schemas.microsoft.com/office/powerpoint/2010/main" xmlns="" val="13311218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404872"/>
          </a:xfrm>
        </p:spPr>
        <p:txBody>
          <a:bodyPr/>
          <a:lstStyle/>
          <a:p>
            <a:r>
              <a:rPr lang="en-US" sz="3600" dirty="0" smtClean="0"/>
              <a:t/>
            </a:r>
            <a:br>
              <a:rPr lang="en-US" sz="3600" dirty="0" smtClean="0"/>
            </a:br>
            <a:r>
              <a:rPr lang="en-US" sz="3600" dirty="0" smtClean="0"/>
              <a:t>What skin conditions is cupping therapy used to treat? </a:t>
            </a:r>
            <a:br>
              <a:rPr lang="en-US" sz="3600" dirty="0" smtClean="0"/>
            </a:br>
            <a:endParaRPr lang="en-US" dirty="0"/>
          </a:p>
        </p:txBody>
      </p:sp>
      <p:sp>
        <p:nvSpPr>
          <p:cNvPr id="3" name="Content Placeholder 2"/>
          <p:cNvSpPr>
            <a:spLocks noGrp="1"/>
          </p:cNvSpPr>
          <p:nvPr>
            <p:ph idx="1"/>
          </p:nvPr>
        </p:nvSpPr>
        <p:spPr>
          <a:xfrm>
            <a:off x="457200" y="1828800"/>
            <a:ext cx="8229600" cy="4441371"/>
          </a:xfrm>
        </p:spPr>
        <p:txBody>
          <a:bodyPr>
            <a:normAutofit fontScale="92500" lnSpcReduction="10000"/>
          </a:bodyPr>
          <a:lstStyle/>
          <a:p>
            <a:r>
              <a:rPr lang="en-US" dirty="0" smtClean="0"/>
              <a:t>Cupping therapy has been used to treat an extensive list of skin conditions, including: </a:t>
            </a:r>
          </a:p>
          <a:p>
            <a:r>
              <a:rPr lang="en-US" dirty="0" smtClean="0"/>
              <a:t>The symptom, itch </a:t>
            </a:r>
          </a:p>
          <a:p>
            <a:r>
              <a:rPr lang="en-US" dirty="0" smtClean="0"/>
              <a:t>Atopic dermatitis </a:t>
            </a:r>
          </a:p>
          <a:p>
            <a:r>
              <a:rPr lang="en-US" dirty="0" smtClean="0"/>
              <a:t>Psoriasis</a:t>
            </a:r>
          </a:p>
          <a:p>
            <a:r>
              <a:rPr lang="en-US" dirty="0" err="1" smtClean="0"/>
              <a:t>Urticaria</a:t>
            </a:r>
            <a:endParaRPr lang="en-US" dirty="0" smtClean="0"/>
          </a:p>
          <a:p>
            <a:r>
              <a:rPr lang="en-US" dirty="0" smtClean="0"/>
              <a:t>Acne </a:t>
            </a:r>
          </a:p>
          <a:p>
            <a:r>
              <a:rPr lang="en-US" dirty="0" err="1" smtClean="0"/>
              <a:t>Postherpetic</a:t>
            </a:r>
            <a:r>
              <a:rPr lang="en-US" dirty="0" smtClean="0"/>
              <a:t> neuralgia</a:t>
            </a:r>
          </a:p>
          <a:p>
            <a:r>
              <a:rPr lang="en-US" dirty="0" smtClean="0"/>
              <a:t>Others</a:t>
            </a:r>
          </a:p>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216" y="0"/>
            <a:ext cx="8229600" cy="658423"/>
          </a:xfrm>
        </p:spPr>
        <p:txBody>
          <a:bodyPr/>
          <a:lstStyle/>
          <a:p>
            <a:r>
              <a:rPr lang="en-US" sz="3600" dirty="0" err="1" smtClean="0"/>
              <a:t>Histologically</a:t>
            </a:r>
            <a:r>
              <a:rPr lang="en-US" sz="3600" dirty="0" smtClean="0"/>
              <a:t>, </a:t>
            </a:r>
            <a:r>
              <a:rPr lang="en-US" sz="3600" dirty="0" err="1" smtClean="0"/>
              <a:t>ultrastructure</a:t>
            </a:r>
            <a:r>
              <a:rPr lang="en-US" sz="3600" dirty="0" smtClean="0"/>
              <a:t> of the skin </a:t>
            </a:r>
            <a:endParaRPr lang="en-US" sz="3600" dirty="0"/>
          </a:p>
        </p:txBody>
      </p:sp>
      <p:sp>
        <p:nvSpPr>
          <p:cNvPr id="3" name="Content Placeholder 2"/>
          <p:cNvSpPr>
            <a:spLocks noGrp="1"/>
          </p:cNvSpPr>
          <p:nvPr>
            <p:ph idx="1"/>
          </p:nvPr>
        </p:nvSpPr>
        <p:spPr>
          <a:xfrm>
            <a:off x="0" y="578500"/>
            <a:ext cx="8920065" cy="4049486"/>
          </a:xfrm>
        </p:spPr>
        <p:txBody>
          <a:bodyPr>
            <a:normAutofit fontScale="55000" lnSpcReduction="20000"/>
          </a:bodyPr>
          <a:lstStyle/>
          <a:p>
            <a:r>
              <a:rPr lang="en-US" dirty="0" smtClean="0"/>
              <a:t>Skin is formed of three layers: epidermis, dermis and hypodermis</a:t>
            </a:r>
          </a:p>
          <a:p>
            <a:r>
              <a:rPr lang="en-US" dirty="0" smtClean="0"/>
              <a:t> </a:t>
            </a:r>
            <a:r>
              <a:rPr lang="en-US" dirty="0" smtClean="0">
                <a:solidFill>
                  <a:srgbClr val="FF0000"/>
                </a:solidFill>
              </a:rPr>
              <a:t>Epidermi</a:t>
            </a:r>
            <a:r>
              <a:rPr lang="en-US" dirty="0" smtClean="0">
                <a:solidFill>
                  <a:srgbClr val="C00000"/>
                </a:solidFill>
              </a:rPr>
              <a:t>s</a:t>
            </a:r>
            <a:r>
              <a:rPr lang="en-US" dirty="0" smtClean="0"/>
              <a:t> is the outermost superficial layer that contains no blood capillaries. of non-viable cells, the keratinized epithelium layer that constitutes the skin barrier (having an average thickness of </a:t>
            </a:r>
            <a:r>
              <a:rPr lang="en-US" dirty="0" smtClean="0">
                <a:solidFill>
                  <a:srgbClr val="00B050"/>
                </a:solidFill>
              </a:rPr>
              <a:t>10–20 </a:t>
            </a:r>
            <a:r>
              <a:rPr lang="en-US" dirty="0" err="1" smtClean="0">
                <a:solidFill>
                  <a:srgbClr val="00B050"/>
                </a:solidFill>
              </a:rPr>
              <a:t>μm</a:t>
            </a:r>
            <a:r>
              <a:rPr lang="en-US" dirty="0" smtClean="0"/>
              <a:t>) Underlying the stratum </a:t>
            </a:r>
            <a:r>
              <a:rPr lang="en-US" dirty="0" err="1" smtClean="0"/>
              <a:t>corneum</a:t>
            </a:r>
            <a:r>
              <a:rPr lang="en-US" dirty="0" smtClean="0"/>
              <a:t> is the viable epidermis </a:t>
            </a:r>
            <a:r>
              <a:rPr lang="en-US" dirty="0" smtClean="0">
                <a:solidFill>
                  <a:srgbClr val="00B050"/>
                </a:solidFill>
              </a:rPr>
              <a:t>(50–100 </a:t>
            </a:r>
            <a:r>
              <a:rPr lang="en-US" dirty="0" err="1" smtClean="0">
                <a:solidFill>
                  <a:srgbClr val="00B050"/>
                </a:solidFill>
              </a:rPr>
              <a:t>μm</a:t>
            </a:r>
            <a:r>
              <a:rPr lang="en-US" dirty="0" smtClean="0">
                <a:solidFill>
                  <a:srgbClr val="00B050"/>
                </a:solidFill>
              </a:rPr>
              <a:t> thick</a:t>
            </a:r>
            <a:r>
              <a:rPr lang="en-US" dirty="0" smtClean="0"/>
              <a:t>), that is responsible for the regeneration of the stratum </a:t>
            </a:r>
            <a:r>
              <a:rPr lang="en-US" dirty="0" err="1" smtClean="0"/>
              <a:t>corneum</a:t>
            </a:r>
            <a:endParaRPr lang="en-US" dirty="0" smtClean="0"/>
          </a:p>
          <a:p>
            <a:r>
              <a:rPr lang="en-US" dirty="0" smtClean="0">
                <a:solidFill>
                  <a:srgbClr val="FF0000"/>
                </a:solidFill>
              </a:rPr>
              <a:t>The dermis </a:t>
            </a:r>
            <a:r>
              <a:rPr lang="en-US" dirty="0" smtClean="0">
                <a:solidFill>
                  <a:srgbClr val="00B050"/>
                </a:solidFill>
              </a:rPr>
              <a:t>(1–2 mm thick) </a:t>
            </a:r>
            <a:r>
              <a:rPr lang="en-US" dirty="0" smtClean="0"/>
              <a:t>is the second cell layer of the skin that is directly adjacent to the epidermis and provides the mechanical support for the skin. The fenestrated skin capillaries lie at the </a:t>
            </a:r>
            <a:r>
              <a:rPr lang="en-US" dirty="0" err="1" smtClean="0"/>
              <a:t>dermo</a:t>
            </a:r>
            <a:r>
              <a:rPr lang="en-US" dirty="0" smtClean="0"/>
              <a:t>-epidermal junction</a:t>
            </a:r>
          </a:p>
          <a:p>
            <a:r>
              <a:rPr lang="en-US" dirty="0" smtClean="0"/>
              <a:t>Those superficial fenestrated capillary networks are suitable for the function of pressure-dependent filtration upon application of negative suction pressure as that done during Al-</a:t>
            </a:r>
            <a:r>
              <a:rPr lang="en-US" dirty="0" err="1" smtClean="0"/>
              <a:t>hijamah</a:t>
            </a:r>
            <a:r>
              <a:rPr lang="en-US" dirty="0" smtClean="0"/>
              <a:t>.</a:t>
            </a:r>
          </a:p>
          <a:p>
            <a:r>
              <a:rPr lang="en-US" dirty="0" smtClean="0"/>
              <a:t>Practically</a:t>
            </a:r>
            <a:r>
              <a:rPr lang="en-US" dirty="0" smtClean="0">
                <a:solidFill>
                  <a:schemeClr val="accent1">
                    <a:lumMod val="75000"/>
                  </a:schemeClr>
                </a:solidFill>
              </a:rPr>
              <a:t>, when performing Al-</a:t>
            </a:r>
            <a:r>
              <a:rPr lang="en-US" dirty="0" err="1" smtClean="0">
                <a:solidFill>
                  <a:schemeClr val="accent1">
                    <a:lumMod val="75000"/>
                  </a:schemeClr>
                </a:solidFill>
              </a:rPr>
              <a:t>hijamah</a:t>
            </a:r>
            <a:r>
              <a:rPr lang="en-US" dirty="0" smtClean="0">
                <a:solidFill>
                  <a:schemeClr val="accent1">
                    <a:lumMod val="75000"/>
                  </a:schemeClr>
                </a:solidFill>
              </a:rPr>
              <a:t>, skin scarifications (small superficial incisions, </a:t>
            </a:r>
            <a:r>
              <a:rPr lang="en-US" dirty="0" err="1" smtClean="0">
                <a:solidFill>
                  <a:schemeClr val="accent1">
                    <a:lumMod val="75000"/>
                  </a:schemeClr>
                </a:solidFill>
              </a:rPr>
              <a:t>shartatmihjam</a:t>
            </a:r>
            <a:r>
              <a:rPr lang="en-US" dirty="0" smtClean="0">
                <a:solidFill>
                  <a:schemeClr val="accent1">
                    <a:lumMod val="75000"/>
                  </a:schemeClr>
                </a:solidFill>
              </a:rPr>
              <a:t> in Arabic) done during Al-</a:t>
            </a:r>
            <a:r>
              <a:rPr lang="en-US" dirty="0" err="1" smtClean="0">
                <a:solidFill>
                  <a:schemeClr val="accent1">
                    <a:lumMod val="75000"/>
                  </a:schemeClr>
                </a:solidFill>
              </a:rPr>
              <a:t>hijamah</a:t>
            </a:r>
            <a:r>
              <a:rPr lang="en-US" dirty="0" smtClean="0">
                <a:solidFill>
                  <a:schemeClr val="accent1">
                    <a:lumMod val="75000"/>
                  </a:schemeClr>
                </a:solidFill>
              </a:rPr>
              <a:t> should be so superficial (about 0.1 mm in depth) just to open the skin barrier and reach the superficial fenestrated dermal capillaries</a:t>
            </a:r>
            <a:r>
              <a:rPr lang="en-US" dirty="0" smtClean="0"/>
              <a:t>. No need to scarify the skin deeply during Al-</a:t>
            </a:r>
            <a:r>
              <a:rPr lang="en-US" dirty="0" err="1" smtClean="0"/>
              <a:t>hijamah</a:t>
            </a:r>
            <a:r>
              <a:rPr lang="en-US" dirty="0" smtClean="0"/>
              <a:t> in order not to damage the fenestrated dermal capillaries </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761303" y="4310743"/>
            <a:ext cx="4382698" cy="2547257"/>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8342"/>
          </a:xfrm>
        </p:spPr>
        <p:txBody>
          <a:bodyPr>
            <a:noAutofit/>
          </a:bodyPr>
          <a:lstStyle/>
          <a:p>
            <a:r>
              <a:rPr lang="en-US" sz="2400" b="1" dirty="0" smtClean="0">
                <a:solidFill>
                  <a:srgbClr val="FF0000"/>
                </a:solidFill>
              </a:rPr>
              <a:t>C</a:t>
            </a:r>
            <a:r>
              <a:rPr lang="en-US" sz="2400" b="1" dirty="0" smtClean="0"/>
              <a:t>ausative </a:t>
            </a:r>
            <a:r>
              <a:rPr lang="en-US" sz="2400" b="1" dirty="0" smtClean="0">
                <a:solidFill>
                  <a:srgbClr val="FF0000"/>
                </a:solidFill>
              </a:rPr>
              <a:t>p</a:t>
            </a:r>
            <a:r>
              <a:rPr lang="en-US" sz="2400" b="1" dirty="0" smtClean="0"/>
              <a:t>athological </a:t>
            </a:r>
            <a:r>
              <a:rPr lang="en-US" sz="2400" b="1" dirty="0" smtClean="0">
                <a:solidFill>
                  <a:srgbClr val="FF0000"/>
                </a:solidFill>
              </a:rPr>
              <a:t>s</a:t>
            </a:r>
            <a:r>
              <a:rPr lang="en-US" sz="2400" b="1" dirty="0" smtClean="0"/>
              <a:t>ubstances </a:t>
            </a:r>
            <a:r>
              <a:rPr lang="en-US" sz="2400" b="1" dirty="0" smtClean="0">
                <a:solidFill>
                  <a:srgbClr val="FF0000"/>
                </a:solidFill>
              </a:rPr>
              <a:t>(CPS) </a:t>
            </a:r>
            <a:r>
              <a:rPr lang="en-US" sz="2400" b="1" dirty="0" smtClean="0"/>
              <a:t>of diseases are present in serum and interstitial fluids</a:t>
            </a:r>
            <a:endParaRPr lang="en-US" sz="2400" dirty="0"/>
          </a:p>
        </p:txBody>
      </p:sp>
      <p:sp>
        <p:nvSpPr>
          <p:cNvPr id="5" name="Content Placeholder 4"/>
          <p:cNvSpPr>
            <a:spLocks noGrp="1"/>
          </p:cNvSpPr>
          <p:nvPr>
            <p:ph idx="1"/>
          </p:nvPr>
        </p:nvSpPr>
        <p:spPr>
          <a:xfrm>
            <a:off x="363893" y="1245636"/>
            <a:ext cx="8518849" cy="1852127"/>
          </a:xfrm>
        </p:spPr>
        <p:txBody>
          <a:bodyPr>
            <a:normAutofit fontScale="92500"/>
          </a:bodyPr>
          <a:lstStyle/>
          <a:p>
            <a:r>
              <a:rPr lang="en-US" sz="2400" dirty="0" smtClean="0"/>
              <a:t>It is a minor surgical excretory procedure related scientifically to the principles of renal </a:t>
            </a:r>
            <a:r>
              <a:rPr lang="en-US" sz="2400" dirty="0" err="1" smtClean="0"/>
              <a:t>glomerular</a:t>
            </a:r>
            <a:r>
              <a:rPr lang="en-US" sz="2400" dirty="0" smtClean="0"/>
              <a:t> filtration and abscess evacuation, where a pressure-dependent excretion of causative pathological substances (CPS) occurs. CPS include disease-causing substances and disease-related substances (that result during disease pathogenesis</a:t>
            </a:r>
            <a:endParaRPr lang="en-US" sz="2400" dirty="0"/>
          </a:p>
        </p:txBody>
      </p:sp>
      <p:pic>
        <p:nvPicPr>
          <p:cNvPr id="6" name="Content Placeholder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bwMode="auto">
          <a:xfrm flipV="1">
            <a:off x="3772571" y="3545632"/>
            <a:ext cx="5107245" cy="3312367"/>
          </a:xfrm>
          <a:prstGeom prst="rect">
            <a:avLst/>
          </a:prstGeom>
          <a:noFill/>
          <a:ln w="9525">
            <a:noFill/>
            <a:miter lim="800000"/>
            <a:headEnd/>
            <a:tailEnd/>
          </a:ln>
        </p:spPr>
      </p:pic>
      <p:sp>
        <p:nvSpPr>
          <p:cNvPr id="8" name="TextBox 7"/>
          <p:cNvSpPr txBox="1"/>
          <p:nvPr/>
        </p:nvSpPr>
        <p:spPr>
          <a:xfrm>
            <a:off x="242596" y="3806889"/>
            <a:ext cx="3564293" cy="2585323"/>
          </a:xfrm>
          <a:prstGeom prst="rect">
            <a:avLst/>
          </a:prstGeom>
          <a:noFill/>
        </p:spPr>
        <p:txBody>
          <a:bodyPr wrap="square" rtlCol="0">
            <a:spAutoFit/>
          </a:bodyPr>
          <a:lstStyle/>
          <a:p>
            <a:r>
              <a:rPr lang="en-US" dirty="0" smtClean="0">
                <a:solidFill>
                  <a:schemeClr val="accent4">
                    <a:lumMod val="75000"/>
                  </a:schemeClr>
                </a:solidFill>
              </a:rPr>
              <a:t>. Reported CPS include </a:t>
            </a:r>
            <a:r>
              <a:rPr lang="en-US" dirty="0" err="1" smtClean="0">
                <a:solidFill>
                  <a:schemeClr val="accent4">
                    <a:lumMod val="75000"/>
                  </a:schemeClr>
                </a:solidFill>
              </a:rPr>
              <a:t>autoantibodies</a:t>
            </a:r>
            <a:r>
              <a:rPr lang="en-US" dirty="0" smtClean="0">
                <a:solidFill>
                  <a:schemeClr val="accent4">
                    <a:lumMod val="75000"/>
                  </a:schemeClr>
                </a:solidFill>
              </a:rPr>
              <a:t>, immune complexes, soluble interleukin-2 receptors, inflammatory mediators, certain cytokines, prostaglandins, toxic cellular products and rheumatoid factor, </a:t>
            </a:r>
            <a:r>
              <a:rPr lang="en-US" dirty="0" err="1" smtClean="0">
                <a:solidFill>
                  <a:schemeClr val="accent4">
                    <a:lumMod val="75000"/>
                  </a:schemeClr>
                </a:solidFill>
              </a:rPr>
              <a:t>malondialdehyde</a:t>
            </a:r>
            <a:r>
              <a:rPr lang="en-US" dirty="0" smtClean="0">
                <a:solidFill>
                  <a:schemeClr val="accent4">
                    <a:lumMod val="75000"/>
                  </a:schemeClr>
                </a:solidFill>
              </a:rPr>
              <a:t>, interleukin 6, prostaglandin PGE- 2</a:t>
            </a:r>
            <a:endParaRPr lang="en-US" dirty="0">
              <a:solidFill>
                <a:schemeClr val="accent4">
                  <a:lumMod val="75000"/>
                </a:schemeClr>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2555" y="0"/>
            <a:ext cx="8229600" cy="727788"/>
          </a:xfrm>
        </p:spPr>
        <p:txBody>
          <a:bodyPr/>
          <a:lstStyle/>
          <a:p>
            <a:r>
              <a:rPr lang="en-US" sz="2800" b="1" dirty="0" smtClean="0">
                <a:solidFill>
                  <a:srgbClr val="FF0000"/>
                </a:solidFill>
              </a:rPr>
              <a:t>First step </a:t>
            </a:r>
            <a:r>
              <a:rPr lang="en-US" sz="2800" b="1" dirty="0" smtClean="0"/>
              <a:t>in Al-</a:t>
            </a:r>
            <a:r>
              <a:rPr lang="en-US" sz="2800" b="1" dirty="0" err="1" smtClean="0"/>
              <a:t>hijamah</a:t>
            </a:r>
            <a:r>
              <a:rPr lang="en-US" sz="2800" b="1" dirty="0" smtClean="0"/>
              <a:t> using Suction cups</a:t>
            </a:r>
            <a:endParaRPr lang="en-US" sz="2800" dirty="0"/>
          </a:p>
        </p:txBody>
      </p:sp>
      <p:sp>
        <p:nvSpPr>
          <p:cNvPr id="3" name="Content Placeholder 2"/>
          <p:cNvSpPr>
            <a:spLocks noGrp="1"/>
          </p:cNvSpPr>
          <p:nvPr>
            <p:ph idx="1"/>
          </p:nvPr>
        </p:nvSpPr>
        <p:spPr>
          <a:xfrm>
            <a:off x="-1" y="853751"/>
            <a:ext cx="8920065" cy="3046445"/>
          </a:xfrm>
        </p:spPr>
        <p:txBody>
          <a:bodyPr>
            <a:normAutofit fontScale="92500"/>
          </a:bodyPr>
          <a:lstStyle/>
          <a:p>
            <a:r>
              <a:rPr lang="en-US" sz="2400" dirty="0" smtClean="0"/>
              <a:t>Negative pressure applied to skin surface causes local collection of filtered and interstitial fluids containing CPS at skin </a:t>
            </a:r>
            <a:r>
              <a:rPr lang="en-US" sz="2400" dirty="0" err="1" smtClean="0"/>
              <a:t>upliftings</a:t>
            </a:r>
            <a:r>
              <a:rPr lang="en-US" sz="2400" dirty="0" smtClean="0"/>
              <a:t> inside cups – </a:t>
            </a:r>
          </a:p>
          <a:p>
            <a:r>
              <a:rPr lang="en-US" sz="2400" dirty="0" smtClean="0"/>
              <a:t>In reactive hyperemia, vascular compression causes a decrease in the blood supply to the skin for few minutes resulting in accumulation of vasodilator metabolites. As soon as vascular compression is removed, blood flow to the skin dramatically increases, which is called hyperemia. This brings more blood to the skin circulation and enhances the clearance of blood from CPS</a:t>
            </a:r>
            <a:endParaRPr lang="en-US" sz="2400" dirty="0"/>
          </a:p>
        </p:txBody>
      </p:sp>
      <p:pic>
        <p:nvPicPr>
          <p:cNvPr id="4" name="Picture 2" descr="C:\Documents and Settings\mmhennawy\Desktop\f.JPG"/>
          <p:cNvPicPr>
            <a:picLocks noChangeAspect="1" noChangeArrowheads="1"/>
          </p:cNvPicPr>
          <p:nvPr/>
        </p:nvPicPr>
        <p:blipFill>
          <a:blip r:embed="rId2"/>
          <a:srcRect/>
          <a:stretch>
            <a:fillRect/>
          </a:stretch>
        </p:blipFill>
        <p:spPr bwMode="auto">
          <a:xfrm>
            <a:off x="0" y="4068147"/>
            <a:ext cx="8833598" cy="2789853"/>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257" y="274636"/>
            <a:ext cx="8425543" cy="938343"/>
          </a:xfrm>
        </p:spPr>
        <p:txBody>
          <a:bodyPr>
            <a:noAutofit/>
          </a:bodyPr>
          <a:lstStyle/>
          <a:p>
            <a:r>
              <a:rPr lang="en-US" sz="2800" dirty="0" smtClean="0">
                <a:solidFill>
                  <a:srgbClr val="FF0000"/>
                </a:solidFill>
              </a:rPr>
              <a:t>Second step </a:t>
            </a:r>
            <a:r>
              <a:rPr lang="en-US" sz="2800" dirty="0" smtClean="0"/>
              <a:t>in Al-</a:t>
            </a:r>
            <a:r>
              <a:rPr lang="en-US" sz="2800" dirty="0" err="1" smtClean="0"/>
              <a:t>hijamah</a:t>
            </a:r>
            <a:r>
              <a:rPr lang="en-US" sz="2800" dirty="0" smtClean="0"/>
              <a:t> scarification of the skin uplifting (</a:t>
            </a:r>
            <a:r>
              <a:rPr lang="en-US" sz="2800" dirty="0" err="1" smtClean="0"/>
              <a:t>shartatmihjam</a:t>
            </a:r>
            <a:r>
              <a:rPr lang="en-US" sz="3200" dirty="0" smtClean="0"/>
              <a:t>)</a:t>
            </a:r>
            <a:endParaRPr lang="en-US" dirty="0"/>
          </a:p>
        </p:txBody>
      </p:sp>
      <p:sp>
        <p:nvSpPr>
          <p:cNvPr id="5" name="Content Placeholder 4"/>
          <p:cNvSpPr>
            <a:spLocks noGrp="1"/>
          </p:cNvSpPr>
          <p:nvPr>
            <p:ph idx="1"/>
          </p:nvPr>
        </p:nvSpPr>
        <p:spPr>
          <a:xfrm>
            <a:off x="0" y="1306286"/>
            <a:ext cx="9144000" cy="5299787"/>
          </a:xfrm>
        </p:spPr>
        <p:txBody>
          <a:bodyPr/>
          <a:lstStyle/>
          <a:p>
            <a:r>
              <a:rPr lang="en-US" sz="2400" dirty="0" smtClean="0"/>
              <a:t>Scarifying skin </a:t>
            </a:r>
            <a:r>
              <a:rPr lang="en-US" sz="2400" dirty="0" err="1" smtClean="0"/>
              <a:t>upliftings</a:t>
            </a:r>
            <a:r>
              <a:rPr lang="en-US" sz="2400" dirty="0" smtClean="0"/>
              <a:t> followed by cupping causes a pressure gradient and a traction force across the skin and capillaries to excrete collected fluids with CPS and cause bleeding at puncture sites</a:t>
            </a:r>
            <a:endParaRPr lang="en-US" sz="2400" dirty="0"/>
          </a:p>
        </p:txBody>
      </p:sp>
      <p:pic>
        <p:nvPicPr>
          <p:cNvPr id="2050" name="Picture 2" descr="C:\Documents and Settings\mmhennawy\Desktop\ff.JPG"/>
          <p:cNvPicPr>
            <a:picLocks noChangeAspect="1" noChangeArrowheads="1"/>
          </p:cNvPicPr>
          <p:nvPr/>
        </p:nvPicPr>
        <p:blipFill>
          <a:blip r:embed="rId2"/>
          <a:srcRect/>
          <a:stretch>
            <a:fillRect/>
          </a:stretch>
        </p:blipFill>
        <p:spPr bwMode="auto">
          <a:xfrm>
            <a:off x="522514" y="2780522"/>
            <a:ext cx="7912359" cy="3853318"/>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216" y="0"/>
            <a:ext cx="8229600" cy="1143000"/>
          </a:xfrm>
        </p:spPr>
        <p:txBody>
          <a:bodyPr/>
          <a:lstStyle/>
          <a:p>
            <a:r>
              <a:rPr lang="en-US" sz="3200" b="1" dirty="0" smtClean="0">
                <a:solidFill>
                  <a:srgbClr val="FF0000"/>
                </a:solidFill>
              </a:rPr>
              <a:t>Third step </a:t>
            </a:r>
            <a:r>
              <a:rPr lang="en-US" sz="3200" b="1" dirty="0" smtClean="0"/>
              <a:t>in Al-</a:t>
            </a:r>
            <a:r>
              <a:rPr lang="en-US" sz="3200" b="1" dirty="0" err="1" smtClean="0"/>
              <a:t>hijamah</a:t>
            </a:r>
            <a:r>
              <a:rPr lang="en-US" sz="3200" b="1" dirty="0" smtClean="0"/>
              <a:t> is </a:t>
            </a:r>
            <a:r>
              <a:rPr lang="en-US" sz="3200" b="1" baseline="30000" dirty="0" smtClean="0"/>
              <a:t>2nd</a:t>
            </a:r>
            <a:r>
              <a:rPr lang="en-US" sz="3200" b="1" dirty="0" smtClean="0"/>
              <a:t> suction using sucking cups</a:t>
            </a:r>
            <a:endParaRPr lang="en-US" sz="3200" dirty="0"/>
          </a:p>
        </p:txBody>
      </p:sp>
      <p:sp>
        <p:nvSpPr>
          <p:cNvPr id="3" name="Content Placeholder 2"/>
          <p:cNvSpPr>
            <a:spLocks noGrp="1"/>
          </p:cNvSpPr>
          <p:nvPr>
            <p:ph idx="1"/>
          </p:nvPr>
        </p:nvSpPr>
        <p:spPr>
          <a:xfrm>
            <a:off x="0" y="1133670"/>
            <a:ext cx="9144000" cy="5323114"/>
          </a:xfrm>
        </p:spPr>
        <p:txBody>
          <a:bodyPr/>
          <a:lstStyle/>
          <a:p>
            <a:r>
              <a:rPr lang="en-US" sz="2000" dirty="0" smtClean="0"/>
              <a:t>suction pressure, phenomenon of reactive hyperemia, nitric oxide production and skin scarifications (openings in skin barrier) in enhancing natural excretory skin functions, improving lymphatic and capillary circulations and restoring homeostasis</a:t>
            </a:r>
            <a:endParaRPr lang="en-US" sz="2000" dirty="0"/>
          </a:p>
        </p:txBody>
      </p:sp>
      <p:pic>
        <p:nvPicPr>
          <p:cNvPr id="3074" name="Picture 2" descr="C:\Documents and Settings\mmhennawy\Desktop\fff.JPG"/>
          <p:cNvPicPr>
            <a:picLocks noChangeAspect="1" noChangeArrowheads="1"/>
          </p:cNvPicPr>
          <p:nvPr/>
        </p:nvPicPr>
        <p:blipFill>
          <a:blip r:embed="rId2"/>
          <a:srcRect/>
          <a:stretch>
            <a:fillRect/>
          </a:stretch>
        </p:blipFill>
        <p:spPr bwMode="auto">
          <a:xfrm>
            <a:off x="1567542" y="2295331"/>
            <a:ext cx="6046238" cy="4562668"/>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861" y="0"/>
            <a:ext cx="8229600" cy="639762"/>
          </a:xfrm>
        </p:spPr>
        <p:txBody>
          <a:bodyPr/>
          <a:lstStyle/>
          <a:p>
            <a:r>
              <a:rPr lang="en-US" sz="2800" b="1" dirty="0" smtClean="0"/>
              <a:t>Restoration of physiology and homeostasis</a:t>
            </a:r>
            <a:r>
              <a:rPr lang="en-US" sz="3200" b="1" dirty="0" smtClean="0"/>
              <a:t>.</a:t>
            </a:r>
            <a:endParaRPr lang="en-US" b="1" dirty="0"/>
          </a:p>
        </p:txBody>
      </p:sp>
      <p:sp>
        <p:nvSpPr>
          <p:cNvPr id="3" name="Content Placeholder 2"/>
          <p:cNvSpPr>
            <a:spLocks noGrp="1"/>
          </p:cNvSpPr>
          <p:nvPr>
            <p:ph idx="1"/>
          </p:nvPr>
        </p:nvSpPr>
        <p:spPr>
          <a:xfrm>
            <a:off x="0" y="1245637"/>
            <a:ext cx="2929812" cy="5005873"/>
          </a:xfrm>
        </p:spPr>
        <p:txBody>
          <a:bodyPr>
            <a:normAutofit fontScale="92500"/>
          </a:bodyPr>
          <a:lstStyle/>
          <a:p>
            <a:r>
              <a:rPr lang="en-US" sz="2800" dirty="0" smtClean="0"/>
              <a:t>This occurs after pressure-dependent excretion of CPS of diseases during Al-</a:t>
            </a:r>
            <a:r>
              <a:rPr lang="en-US" sz="2800" dirty="0" err="1" smtClean="0"/>
              <a:t>hijamah</a:t>
            </a:r>
            <a:endParaRPr lang="en-US" sz="2800" dirty="0" smtClean="0"/>
          </a:p>
          <a:p>
            <a:r>
              <a:rPr lang="en-US" sz="2800" dirty="0" smtClean="0">
                <a:solidFill>
                  <a:schemeClr val="accent4">
                    <a:lumMod val="75000"/>
                  </a:schemeClr>
                </a:solidFill>
              </a:rPr>
              <a:t>benefits of WCT is related to the amount of excreted CPS not the amount of </a:t>
            </a:r>
            <a:r>
              <a:rPr lang="en-US" sz="2800" dirty="0" err="1" smtClean="0">
                <a:solidFill>
                  <a:schemeClr val="accent4">
                    <a:lumMod val="75000"/>
                  </a:schemeClr>
                </a:solidFill>
              </a:rPr>
              <a:t>letted</a:t>
            </a:r>
            <a:r>
              <a:rPr lang="en-US" sz="2800" dirty="0" smtClean="0">
                <a:solidFill>
                  <a:schemeClr val="accent4">
                    <a:lumMod val="75000"/>
                  </a:schemeClr>
                </a:solidFill>
              </a:rPr>
              <a:t> blood</a:t>
            </a:r>
            <a:endParaRPr lang="en-US" sz="2800" dirty="0">
              <a:solidFill>
                <a:schemeClr val="accent4">
                  <a:lumMod val="75000"/>
                </a:schemeClr>
              </a:solidFill>
            </a:endParaRPr>
          </a:p>
        </p:txBody>
      </p:sp>
      <p:pic>
        <p:nvPicPr>
          <p:cNvPr id="4100" name="Picture 4" descr="C:\Documents and Settings\mmhennawy\Desktop\ffff.JPG"/>
          <p:cNvPicPr>
            <a:picLocks noChangeAspect="1" noChangeArrowheads="1"/>
          </p:cNvPicPr>
          <p:nvPr/>
        </p:nvPicPr>
        <p:blipFill>
          <a:blip r:embed="rId2"/>
          <a:srcRect/>
          <a:stretch>
            <a:fillRect/>
          </a:stretch>
        </p:blipFill>
        <p:spPr bwMode="auto">
          <a:xfrm>
            <a:off x="3135086" y="801078"/>
            <a:ext cx="6008914" cy="6056922"/>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383763" cy="1143000"/>
          </a:xfrm>
        </p:spPr>
        <p:txBody>
          <a:bodyPr/>
          <a:lstStyle/>
          <a:p>
            <a:pPr eaLnBrk="1" hangingPunct="1">
              <a:defRPr/>
            </a:pPr>
            <a:r>
              <a:rPr lang="en-US" sz="3600" dirty="0" smtClean="0">
                <a:effectLst>
                  <a:outerShdw blurRad="38100" dist="38100" dir="2700000" algn="tl">
                    <a:srgbClr val="000000">
                      <a:alpha val="43137"/>
                    </a:srgbClr>
                  </a:outerShdw>
                </a:effectLst>
              </a:rPr>
              <a:t>Method of Dry Cupping</a:t>
            </a:r>
          </a:p>
        </p:txBody>
      </p:sp>
      <p:sp>
        <p:nvSpPr>
          <p:cNvPr id="3" name="Content Placeholder 2"/>
          <p:cNvSpPr>
            <a:spLocks noGrp="1"/>
          </p:cNvSpPr>
          <p:nvPr>
            <p:ph idx="1"/>
          </p:nvPr>
        </p:nvSpPr>
        <p:spPr>
          <a:xfrm>
            <a:off x="381000" y="1447800"/>
            <a:ext cx="6038461" cy="4572000"/>
          </a:xfrm>
        </p:spPr>
        <p:txBody>
          <a:bodyPr>
            <a:normAutofit fontScale="92500" lnSpcReduction="20000"/>
          </a:bodyPr>
          <a:lstStyle/>
          <a:p>
            <a:pPr eaLnBrk="1" hangingPunct="1">
              <a:buFont typeface="Arial" charset="0"/>
              <a:buChar char="•"/>
              <a:defRPr/>
            </a:pPr>
            <a:r>
              <a:rPr lang="en-US" sz="2800" dirty="0" smtClean="0">
                <a:effectLst>
                  <a:outerShdw blurRad="38100" dist="38100" dir="2700000" algn="tl">
                    <a:srgbClr val="000000">
                      <a:alpha val="43137"/>
                    </a:srgbClr>
                  </a:outerShdw>
                </a:effectLst>
              </a:rPr>
              <a:t>A partial vacuum is created in the cup by </a:t>
            </a:r>
            <a:r>
              <a:rPr lang="en-US" sz="2800" dirty="0" smtClean="0"/>
              <a:t>use fire to consume the air within it.  But more recently, squeezable cups with a rubber top, or cups drained by suction pumps are also used</a:t>
            </a:r>
            <a:endParaRPr lang="en-US" sz="2800" dirty="0" smtClean="0">
              <a:effectLst>
                <a:outerShdw blurRad="38100" dist="38100" dir="2700000" algn="tl">
                  <a:srgbClr val="000000">
                    <a:alpha val="43137"/>
                  </a:srgbClr>
                </a:outerShdw>
              </a:effectLst>
            </a:endParaRPr>
          </a:p>
          <a:p>
            <a:pPr eaLnBrk="1" hangingPunct="1">
              <a:buFont typeface="Arial" charset="0"/>
              <a:buChar char="•"/>
              <a:defRPr/>
            </a:pPr>
            <a:r>
              <a:rPr lang="en-US" sz="2800" dirty="0" smtClean="0">
                <a:effectLst>
                  <a:outerShdw blurRad="38100" dist="38100" dir="2700000" algn="tl">
                    <a:srgbClr val="000000">
                      <a:alpha val="43137"/>
                    </a:srgbClr>
                  </a:outerShdw>
                </a:effectLst>
              </a:rPr>
              <a:t>The skin and underlying tissue swells and becomes warm, and gets sucked into the cup</a:t>
            </a:r>
          </a:p>
          <a:p>
            <a:pPr eaLnBrk="1" hangingPunct="1">
              <a:buFont typeface="Arial" charset="0"/>
              <a:buChar char="•"/>
              <a:defRPr/>
            </a:pPr>
            <a:r>
              <a:rPr lang="en-US" sz="2800" dirty="0" smtClean="0">
                <a:effectLst>
                  <a:outerShdw blurRad="38100" dist="38100" dir="2700000" algn="tl">
                    <a:srgbClr val="000000">
                      <a:alpha val="43137"/>
                    </a:srgbClr>
                  </a:outerShdw>
                </a:effectLst>
              </a:rPr>
              <a:t>This produces blood congestion at the site and stimulates circulation</a:t>
            </a:r>
          </a:p>
          <a:p>
            <a:pPr eaLnBrk="1" hangingPunct="1">
              <a:buFont typeface="Arial" charset="0"/>
              <a:buChar char="•"/>
              <a:defRPr/>
            </a:pPr>
            <a:r>
              <a:rPr lang="en-US" sz="2800" dirty="0" smtClean="0">
                <a:effectLst>
                  <a:outerShdw blurRad="38100" dist="38100" dir="2700000" algn="tl">
                    <a:srgbClr val="000000">
                      <a:alpha val="43137"/>
                    </a:srgbClr>
                  </a:outerShdw>
                </a:effectLst>
              </a:rPr>
              <a:t>After a prescribed period of time the cup is gently removed</a:t>
            </a:r>
            <a:endParaRPr lang="en-US" sz="2800" dirty="0" smtClean="0"/>
          </a:p>
          <a:p>
            <a:pPr eaLnBrk="1" hangingPunct="1">
              <a:buFont typeface="Arial" charset="0"/>
              <a:buChar char="•"/>
              <a:defRPr/>
            </a:pPr>
            <a:r>
              <a:rPr lang="en-US" sz="2800" dirty="0" smtClean="0">
                <a:effectLst>
                  <a:outerShdw blurRad="38100" dist="38100" dir="2700000" algn="tl">
                    <a:srgbClr val="000000">
                      <a:alpha val="43137"/>
                    </a:srgbClr>
                  </a:outerShdw>
                </a:effectLst>
              </a:rPr>
              <a:t>No blood is removed from the body</a:t>
            </a:r>
          </a:p>
        </p:txBody>
      </p:sp>
      <p:sp>
        <p:nvSpPr>
          <p:cNvPr id="26628" name="Slide Number Placeholder 3"/>
          <p:cNvSpPr>
            <a:spLocks noGrp="1"/>
          </p:cNvSpPr>
          <p:nvPr>
            <p:ph type="sldNum" sz="quarter" idx="12"/>
          </p:nvPr>
        </p:nvSpPr>
        <p:spPr/>
        <p:txBody>
          <a:bodyPr/>
          <a:lstStyle/>
          <a:p>
            <a:pPr>
              <a:defRPr/>
            </a:pPr>
            <a:fld id="{78E8F2AA-F926-4A9B-A364-186536D9B574}" type="slidenum">
              <a:rPr lang="en-US" smtClean="0">
                <a:latin typeface="Tahoma" pitchFamily="34" charset="0"/>
              </a:rPr>
              <a:pPr>
                <a:defRPr/>
              </a:pPr>
              <a:t>19</a:t>
            </a:fld>
            <a:endParaRPr lang="en-US" smtClean="0">
              <a:latin typeface="Tahoma" pitchFamily="34" charset="0"/>
            </a:endParaRPr>
          </a:p>
        </p:txBody>
      </p:sp>
      <p:pic>
        <p:nvPicPr>
          <p:cNvPr id="6" name="Picture 2" descr="C:\Documents and Settings\mmhennawy\Desktop\cuppng therapy skin diseases\tw453.jpg"/>
          <p:cNvPicPr>
            <a:picLocks noChangeAspect="1" noChangeArrowheads="1"/>
          </p:cNvPicPr>
          <p:nvPr/>
        </p:nvPicPr>
        <p:blipFill>
          <a:blip r:embed="rId2"/>
          <a:srcRect/>
          <a:stretch>
            <a:fillRect/>
          </a:stretch>
        </p:blipFill>
        <p:spPr bwMode="auto">
          <a:xfrm>
            <a:off x="7434458" y="0"/>
            <a:ext cx="1709542" cy="1184016"/>
          </a:xfrm>
          <a:prstGeom prst="rect">
            <a:avLst/>
          </a:prstGeom>
          <a:noFill/>
          <a:ln w="9525">
            <a:noFill/>
            <a:miter lim="800000"/>
            <a:headEnd/>
            <a:tailEnd/>
          </a:ln>
        </p:spPr>
      </p:pic>
      <p:pic>
        <p:nvPicPr>
          <p:cNvPr id="7" name="Picture 7" descr="D:\الحجامةو الابر الصينية\جديد الحجامة\Haci8silverwithwoman.gif"/>
          <p:cNvPicPr>
            <a:picLocks noChangeAspect="1" noChangeArrowheads="1"/>
          </p:cNvPicPr>
          <p:nvPr/>
        </p:nvPicPr>
        <p:blipFill>
          <a:blip r:embed="rId3"/>
          <a:srcRect/>
          <a:stretch>
            <a:fillRect/>
          </a:stretch>
        </p:blipFill>
        <p:spPr bwMode="auto">
          <a:xfrm>
            <a:off x="7505700" y="1184988"/>
            <a:ext cx="1638300" cy="1984863"/>
          </a:xfrm>
          <a:prstGeom prst="rect">
            <a:avLst/>
          </a:prstGeom>
          <a:noFill/>
        </p:spPr>
      </p:pic>
      <p:pic>
        <p:nvPicPr>
          <p:cNvPr id="8" name="Picture 5" descr="D:\الحجامةو الابر الصينية\جديد الحجامة\G007.jpg"/>
          <p:cNvPicPr>
            <a:picLocks noChangeAspect="1" noChangeArrowheads="1"/>
          </p:cNvPicPr>
          <p:nvPr/>
        </p:nvPicPr>
        <p:blipFill>
          <a:blip r:embed="rId4"/>
          <a:srcRect/>
          <a:stretch>
            <a:fillRect/>
          </a:stretch>
        </p:blipFill>
        <p:spPr bwMode="auto">
          <a:xfrm>
            <a:off x="7737475" y="3122645"/>
            <a:ext cx="1406525" cy="1925034"/>
          </a:xfrm>
          <a:prstGeom prst="rect">
            <a:avLst/>
          </a:prstGeom>
          <a:noFill/>
        </p:spPr>
      </p:pic>
      <p:pic>
        <p:nvPicPr>
          <p:cNvPr id="9" name="Picture 6" descr="D:\الحجامةو الابر الصينية\جديد الحجامة\devicee4.JPG"/>
          <p:cNvPicPr>
            <a:picLocks noChangeAspect="1" noChangeArrowheads="1"/>
          </p:cNvPicPr>
          <p:nvPr/>
        </p:nvPicPr>
        <p:blipFill>
          <a:blip r:embed="rId5"/>
          <a:srcRect/>
          <a:stretch>
            <a:fillRect/>
          </a:stretch>
        </p:blipFill>
        <p:spPr bwMode="auto">
          <a:xfrm>
            <a:off x="7520361" y="5001208"/>
            <a:ext cx="1623639" cy="1222431"/>
          </a:xfrm>
          <a:prstGeom prst="rect">
            <a:avLst/>
          </a:prstGeom>
          <a:noFill/>
        </p:spPr>
      </p:pic>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457200" y="0"/>
            <a:ext cx="8229600" cy="1341438"/>
          </a:xfrm>
        </p:spPr>
        <p:txBody>
          <a:bodyPr/>
          <a:lstStyle/>
          <a:p>
            <a:pPr eaLnBrk="1" hangingPunct="1"/>
            <a:r>
              <a:rPr lang="en-US" sz="4000" dirty="0" smtClean="0">
                <a:solidFill>
                  <a:srgbClr val="595959"/>
                </a:solidFill>
              </a:rPr>
              <a:t>      Al-</a:t>
            </a:r>
            <a:r>
              <a:rPr lang="en-US" sz="4000" dirty="0" err="1" smtClean="0">
                <a:solidFill>
                  <a:srgbClr val="595959"/>
                </a:solidFill>
              </a:rPr>
              <a:t>Hijamah</a:t>
            </a:r>
            <a:r>
              <a:rPr lang="en-US" sz="4000" b="1" dirty="0" smtClean="0">
                <a:solidFill>
                  <a:srgbClr val="595959"/>
                </a:solidFill>
              </a:rPr>
              <a:t>     </a:t>
            </a:r>
            <a:r>
              <a:rPr lang="ar-SA" sz="4000" b="1" dirty="0" smtClean="0">
                <a:solidFill>
                  <a:srgbClr val="595959"/>
                </a:solidFill>
                <a:cs typeface="Arial" pitchFamily="34" charset="0"/>
              </a:rPr>
              <a:t>الحجــامة</a:t>
            </a:r>
            <a:endParaRPr lang="en-US" sz="4000" dirty="0" smtClean="0">
              <a:solidFill>
                <a:srgbClr val="595959"/>
              </a:solidFill>
            </a:endParaRPr>
          </a:p>
        </p:txBody>
      </p:sp>
      <p:sp>
        <p:nvSpPr>
          <p:cNvPr id="4" name="Rectangle 3"/>
          <p:cNvSpPr>
            <a:spLocks noGrp="1" noChangeArrowheads="1"/>
          </p:cNvSpPr>
          <p:nvPr>
            <p:ph idx="1"/>
          </p:nvPr>
        </p:nvSpPr>
        <p:spPr>
          <a:xfrm>
            <a:off x="279918" y="1071466"/>
            <a:ext cx="8565502" cy="5385318"/>
          </a:xfrm>
        </p:spPr>
        <p:txBody>
          <a:bodyPr>
            <a:normAutofit/>
          </a:bodyPr>
          <a:lstStyle/>
          <a:p>
            <a:pPr rtl="1" eaLnBrk="1" hangingPunct="1">
              <a:lnSpc>
                <a:spcPct val="80000"/>
              </a:lnSpc>
              <a:buFont typeface="Wingdings 2" pitchFamily="18" charset="2"/>
              <a:buNone/>
              <a:defRPr/>
            </a:pPr>
            <a:r>
              <a:rPr lang="en-US" sz="2000" dirty="0" smtClean="0"/>
              <a:t> </a:t>
            </a:r>
          </a:p>
          <a:p>
            <a:pPr rtl="1" eaLnBrk="1" hangingPunct="1">
              <a:lnSpc>
                <a:spcPct val="80000"/>
              </a:lnSpc>
              <a:buFont typeface="Wingdings 2" pitchFamily="18" charset="2"/>
              <a:buNone/>
              <a:defRPr/>
            </a:pPr>
            <a:r>
              <a:rPr lang="en-US" sz="2800" b="1" dirty="0" err="1" smtClean="0"/>
              <a:t>Hijamah</a:t>
            </a:r>
            <a:r>
              <a:rPr lang="en-US" sz="2800" dirty="0" smtClean="0"/>
              <a:t> is a </a:t>
            </a:r>
            <a:r>
              <a:rPr lang="en-US" sz="2800" dirty="0" err="1" smtClean="0"/>
              <a:t>Sunnah</a:t>
            </a:r>
            <a:r>
              <a:rPr lang="en-US" sz="2800" dirty="0" smtClean="0"/>
              <a:t> as well as a medical treatment.</a:t>
            </a:r>
          </a:p>
          <a:p>
            <a:pPr rtl="1" eaLnBrk="1" hangingPunct="1">
              <a:lnSpc>
                <a:spcPct val="80000"/>
              </a:lnSpc>
              <a:buFont typeface="Wingdings 2" pitchFamily="18" charset="2"/>
              <a:buNone/>
              <a:defRPr/>
            </a:pPr>
            <a:endParaRPr lang="en-US" sz="2800" dirty="0" smtClean="0"/>
          </a:p>
          <a:p>
            <a:pPr rtl="1" eaLnBrk="1" hangingPunct="1">
              <a:lnSpc>
                <a:spcPct val="80000"/>
              </a:lnSpc>
              <a:buFont typeface="Wingdings 2" pitchFamily="18" charset="2"/>
              <a:buNone/>
              <a:defRPr/>
            </a:pPr>
            <a:r>
              <a:rPr lang="en-US" sz="2800" dirty="0" smtClean="0"/>
              <a:t> The word </a:t>
            </a:r>
            <a:r>
              <a:rPr lang="en-US" altLang="en-US" sz="2800" b="1" dirty="0" smtClean="0"/>
              <a:t>‘</a:t>
            </a:r>
            <a:r>
              <a:rPr lang="en-US" altLang="ja-JP" sz="2800" b="1" dirty="0" err="1" smtClean="0"/>
              <a:t>Hijamah</a:t>
            </a:r>
            <a:r>
              <a:rPr lang="en-US" altLang="en-US" sz="2800" b="1" dirty="0" smtClean="0"/>
              <a:t>’</a:t>
            </a:r>
            <a:r>
              <a:rPr lang="en-US" altLang="ja-JP" sz="2800" dirty="0" smtClean="0"/>
              <a:t> is derived from the word </a:t>
            </a:r>
            <a:r>
              <a:rPr lang="en-US" altLang="ja-JP" sz="2800" dirty="0" smtClean="0"/>
              <a:t>Al-</a:t>
            </a:r>
            <a:r>
              <a:rPr lang="en-US" altLang="ja-JP" sz="2800" dirty="0" err="1" smtClean="0"/>
              <a:t>Hajm</a:t>
            </a:r>
            <a:r>
              <a:rPr lang="en-US" altLang="ja-JP" sz="2800" dirty="0" smtClean="0"/>
              <a:t> </a:t>
            </a:r>
            <a:r>
              <a:rPr lang="en-US" altLang="ja-JP" sz="2800" dirty="0" smtClean="0"/>
              <a:t>which carries the meaning: to suck, to absorb, or to extract. </a:t>
            </a:r>
          </a:p>
          <a:p>
            <a:pPr rtl="1" eaLnBrk="1" hangingPunct="1">
              <a:lnSpc>
                <a:spcPct val="80000"/>
              </a:lnSpc>
              <a:buFont typeface="Wingdings 2" pitchFamily="18" charset="2"/>
              <a:buNone/>
              <a:defRPr/>
            </a:pPr>
            <a:endParaRPr lang="en-US" altLang="ja-JP" sz="2800" dirty="0" smtClean="0"/>
          </a:p>
          <a:p>
            <a:pPr rtl="1" eaLnBrk="1" hangingPunct="1">
              <a:lnSpc>
                <a:spcPct val="80000"/>
              </a:lnSpc>
              <a:buFont typeface="Wingdings 2" pitchFamily="18" charset="2"/>
              <a:buNone/>
              <a:defRPr/>
            </a:pPr>
            <a:r>
              <a:rPr lang="en-US" altLang="ja-JP" sz="2800" dirty="0" smtClean="0"/>
              <a:t>It describes a medical treatment whereby </a:t>
            </a:r>
            <a:r>
              <a:rPr lang="en-US" altLang="en-US" sz="2800" dirty="0" smtClean="0"/>
              <a:t>‘</a:t>
            </a:r>
            <a:r>
              <a:rPr lang="en-US" altLang="ja-JP" sz="2800" dirty="0" smtClean="0"/>
              <a:t>dirty</a:t>
            </a:r>
            <a:r>
              <a:rPr lang="en-US" altLang="en-US" sz="2800" dirty="0" smtClean="0"/>
              <a:t>’</a:t>
            </a:r>
            <a:r>
              <a:rPr lang="en-US" altLang="ja-JP" sz="2800" dirty="0" smtClean="0"/>
              <a:t> blood is extracted from the body by a suction cup attached to a lightly incised skin surface. </a:t>
            </a:r>
            <a:br>
              <a:rPr lang="en-US" altLang="ja-JP" sz="2800" dirty="0" smtClean="0"/>
            </a:br>
            <a:r>
              <a:rPr lang="en-US" altLang="ja-JP" sz="2400" dirty="0" smtClean="0"/>
              <a:t/>
            </a:r>
            <a:br>
              <a:rPr lang="en-US" altLang="ja-JP" sz="2400" dirty="0" smtClean="0"/>
            </a:br>
            <a:endParaRPr lang="en-US" sz="2400" dirty="0" smtClean="0">
              <a:effectLst>
                <a:outerShdw blurRad="38100" dist="38100" dir="2700000" algn="tl">
                  <a:srgbClr val="C0C0C0"/>
                </a:outerShdw>
              </a:effectLst>
            </a:endParaRPr>
          </a:p>
        </p:txBody>
      </p:sp>
      <p:sp>
        <p:nvSpPr>
          <p:cNvPr id="7172" name="Slide Number Placeholder 4"/>
          <p:cNvSpPr>
            <a:spLocks noGrp="1"/>
          </p:cNvSpPr>
          <p:nvPr>
            <p:ph type="sldNum" sz="quarter" idx="12"/>
          </p:nvPr>
        </p:nvSpPr>
        <p:spPr/>
        <p:txBody>
          <a:bodyPr>
            <a:normAutofit/>
          </a:bodyPr>
          <a:lstStyle/>
          <a:p>
            <a:pPr>
              <a:defRPr/>
            </a:pPr>
            <a:fld id="{6CFAB090-2461-473C-BF36-3D47D7010F89}" type="slidenum">
              <a:rPr lang="en-US" smtClean="0">
                <a:latin typeface="Tahoma" pitchFamily="34" charset="0"/>
              </a:rPr>
              <a:pPr>
                <a:defRPr/>
              </a:pPr>
              <a:t>2</a:t>
            </a:fld>
            <a:endParaRPr lang="en-US" smtClean="0">
              <a:latin typeface="Tahoma" pitchFamily="34" charset="0"/>
            </a:endParaRPr>
          </a:p>
        </p:txBody>
      </p:sp>
      <p:pic>
        <p:nvPicPr>
          <p:cNvPr id="5" name="Picture 2" descr="D:\الحجامةو الابر الصينية\ححجامة\sssss.JPG"/>
          <p:cNvPicPr>
            <a:picLocks noChangeAspect="1" noChangeArrowheads="1"/>
          </p:cNvPicPr>
          <p:nvPr/>
        </p:nvPicPr>
        <p:blipFill>
          <a:blip r:embed="rId2"/>
          <a:srcRect/>
          <a:stretch>
            <a:fillRect/>
          </a:stretch>
        </p:blipFill>
        <p:spPr bwMode="auto">
          <a:xfrm>
            <a:off x="5122506" y="4662052"/>
            <a:ext cx="4021494" cy="219594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457200" y="-100013"/>
            <a:ext cx="8229600" cy="1143001"/>
          </a:xfrm>
        </p:spPr>
        <p:txBody>
          <a:bodyPr/>
          <a:lstStyle/>
          <a:p>
            <a:pPr eaLnBrk="1" hangingPunct="1"/>
            <a:r>
              <a:rPr lang="en-US" sz="4000" dirty="0" smtClean="0"/>
              <a:t>Different Types of Cupping Sets</a:t>
            </a:r>
          </a:p>
        </p:txBody>
      </p:sp>
      <p:pic>
        <p:nvPicPr>
          <p:cNvPr id="25603" name="Content Placeholder 3" descr="141124"/>
          <p:cNvPicPr>
            <a:picLocks noGrp="1" noChangeAspect="1" noChangeArrowheads="1"/>
          </p:cNvPicPr>
          <p:nvPr>
            <p:ph idx="1"/>
          </p:nvPr>
        </p:nvPicPr>
        <p:blipFill>
          <a:blip r:embed="rId2"/>
          <a:srcRect/>
          <a:stretch>
            <a:fillRect/>
          </a:stretch>
        </p:blipFill>
        <p:spPr>
          <a:xfrm>
            <a:off x="4343400" y="4724400"/>
            <a:ext cx="2667000" cy="2133600"/>
          </a:xfrm>
        </p:spPr>
      </p:pic>
      <p:sp>
        <p:nvSpPr>
          <p:cNvPr id="31748" name="Slide Number Placeholder 5"/>
          <p:cNvSpPr>
            <a:spLocks noGrp="1"/>
          </p:cNvSpPr>
          <p:nvPr>
            <p:ph type="sldNum" sz="quarter" idx="12"/>
          </p:nvPr>
        </p:nvSpPr>
        <p:spPr/>
        <p:txBody>
          <a:bodyPr/>
          <a:lstStyle/>
          <a:p>
            <a:pPr>
              <a:defRPr/>
            </a:pPr>
            <a:fld id="{A0222C59-01CD-4DB8-8EB4-3D351A0E5C4E}" type="slidenum">
              <a:rPr lang="en-US" smtClean="0">
                <a:latin typeface="Tahoma" pitchFamily="34" charset="0"/>
              </a:rPr>
              <a:pPr>
                <a:defRPr/>
              </a:pPr>
              <a:t>20</a:t>
            </a:fld>
            <a:endParaRPr lang="en-US" smtClean="0">
              <a:latin typeface="Tahoma" pitchFamily="34" charset="0"/>
            </a:endParaRPr>
          </a:p>
        </p:txBody>
      </p:sp>
      <p:pic>
        <p:nvPicPr>
          <p:cNvPr id="25605" name="Picture 2" descr="http://www.acushop.cn/images/l_AC003.jpg"/>
          <p:cNvPicPr>
            <a:picLocks noChangeAspect="1" noChangeArrowheads="1"/>
          </p:cNvPicPr>
          <p:nvPr/>
        </p:nvPicPr>
        <p:blipFill>
          <a:blip r:embed="rId3"/>
          <a:srcRect/>
          <a:stretch>
            <a:fillRect/>
          </a:stretch>
        </p:blipFill>
        <p:spPr bwMode="auto">
          <a:xfrm>
            <a:off x="5105400" y="1066800"/>
            <a:ext cx="2336800" cy="1752600"/>
          </a:xfrm>
          <a:prstGeom prst="rect">
            <a:avLst/>
          </a:prstGeom>
          <a:noFill/>
          <a:ln w="9525">
            <a:noFill/>
            <a:miter lim="800000"/>
            <a:headEnd/>
            <a:tailEnd/>
          </a:ln>
        </p:spPr>
      </p:pic>
      <p:pic>
        <p:nvPicPr>
          <p:cNvPr id="25606" name="Picture 6" descr="http://www.adcorm.com/zhongrenhall/catalog/images/schroepfglas.jpg"/>
          <p:cNvPicPr>
            <a:picLocks noChangeAspect="1" noChangeArrowheads="1"/>
          </p:cNvPicPr>
          <p:nvPr/>
        </p:nvPicPr>
        <p:blipFill>
          <a:blip r:embed="rId4"/>
          <a:srcRect t="6250" b="12500"/>
          <a:stretch>
            <a:fillRect/>
          </a:stretch>
        </p:blipFill>
        <p:spPr bwMode="auto">
          <a:xfrm>
            <a:off x="2611016" y="2864498"/>
            <a:ext cx="2279650" cy="1752600"/>
          </a:xfrm>
          <a:prstGeom prst="rect">
            <a:avLst/>
          </a:prstGeom>
          <a:noFill/>
          <a:ln w="9525">
            <a:noFill/>
            <a:miter lim="800000"/>
            <a:headEnd/>
            <a:tailEnd/>
          </a:ln>
        </p:spPr>
      </p:pic>
      <p:pic>
        <p:nvPicPr>
          <p:cNvPr id="25607" name="Picture 8" descr="http://www.harmonymedical.co.uk/assets/0000/6552/Z-106B.jpg"/>
          <p:cNvPicPr>
            <a:picLocks noChangeAspect="1" noChangeArrowheads="1"/>
          </p:cNvPicPr>
          <p:nvPr/>
        </p:nvPicPr>
        <p:blipFill>
          <a:blip r:embed="rId5"/>
          <a:srcRect/>
          <a:stretch>
            <a:fillRect/>
          </a:stretch>
        </p:blipFill>
        <p:spPr bwMode="auto">
          <a:xfrm>
            <a:off x="2362200" y="5075237"/>
            <a:ext cx="2286000" cy="1782763"/>
          </a:xfrm>
          <a:prstGeom prst="rect">
            <a:avLst/>
          </a:prstGeom>
          <a:noFill/>
          <a:ln w="9525">
            <a:noFill/>
            <a:miter lim="800000"/>
            <a:headEnd/>
            <a:tailEnd/>
          </a:ln>
        </p:spPr>
      </p:pic>
      <p:pic>
        <p:nvPicPr>
          <p:cNvPr id="25608" name="Picture 7" descr="book_ph_03"/>
          <p:cNvPicPr>
            <a:picLocks noChangeAspect="1" noChangeArrowheads="1"/>
          </p:cNvPicPr>
          <p:nvPr/>
        </p:nvPicPr>
        <p:blipFill>
          <a:blip r:embed="rId6"/>
          <a:srcRect/>
          <a:stretch>
            <a:fillRect/>
          </a:stretch>
        </p:blipFill>
        <p:spPr bwMode="auto">
          <a:xfrm>
            <a:off x="298579" y="3029339"/>
            <a:ext cx="2078038" cy="1676400"/>
          </a:xfrm>
          <a:prstGeom prst="rect">
            <a:avLst/>
          </a:prstGeom>
          <a:noFill/>
          <a:ln w="9525">
            <a:noFill/>
            <a:miter lim="800000"/>
            <a:headEnd/>
            <a:tailEnd/>
          </a:ln>
        </p:spPr>
      </p:pic>
      <p:pic>
        <p:nvPicPr>
          <p:cNvPr id="25609" name="Content Placeholder 3" descr="higamahistoryl_02"/>
          <p:cNvPicPr>
            <a:picLocks noChangeAspect="1" noChangeArrowheads="1"/>
          </p:cNvPicPr>
          <p:nvPr/>
        </p:nvPicPr>
        <p:blipFill>
          <a:blip r:embed="rId7"/>
          <a:srcRect/>
          <a:stretch>
            <a:fillRect/>
          </a:stretch>
        </p:blipFill>
        <p:spPr bwMode="auto">
          <a:xfrm>
            <a:off x="2640563" y="968829"/>
            <a:ext cx="2362200" cy="1889125"/>
          </a:xfrm>
          <a:prstGeom prst="rect">
            <a:avLst/>
          </a:prstGeom>
          <a:noFill/>
          <a:ln w="9525">
            <a:noFill/>
            <a:miter lim="800000"/>
            <a:headEnd/>
            <a:tailEnd/>
          </a:ln>
        </p:spPr>
      </p:pic>
      <p:pic>
        <p:nvPicPr>
          <p:cNvPr id="25610" name="Picture 2" descr="C:\Documents and Settings\mmhennawy\Desktop\cuppng therapy skin diseases\thehornmethodbw1.jpg"/>
          <p:cNvPicPr>
            <a:picLocks noChangeAspect="1" noChangeArrowheads="1"/>
          </p:cNvPicPr>
          <p:nvPr/>
        </p:nvPicPr>
        <p:blipFill>
          <a:blip r:embed="rId8"/>
          <a:srcRect/>
          <a:stretch>
            <a:fillRect/>
          </a:stretch>
        </p:blipFill>
        <p:spPr bwMode="auto">
          <a:xfrm>
            <a:off x="457200" y="838200"/>
            <a:ext cx="1690688" cy="2305050"/>
          </a:xfrm>
          <a:prstGeom prst="rect">
            <a:avLst/>
          </a:prstGeom>
          <a:noFill/>
          <a:ln w="9525">
            <a:noFill/>
            <a:miter lim="800000"/>
            <a:headEnd/>
            <a:tailEnd/>
          </a:ln>
        </p:spPr>
      </p:pic>
      <p:pic>
        <p:nvPicPr>
          <p:cNvPr id="25611" name="Picture 3" descr="C:\Documents and Settings\mmhennawy\Desktop\cuppng therapy skin diseases\6y6.jpg"/>
          <p:cNvPicPr>
            <a:picLocks noChangeAspect="1" noChangeArrowheads="1"/>
          </p:cNvPicPr>
          <p:nvPr/>
        </p:nvPicPr>
        <p:blipFill>
          <a:blip r:embed="rId9"/>
          <a:srcRect/>
          <a:stretch>
            <a:fillRect/>
          </a:stretch>
        </p:blipFill>
        <p:spPr bwMode="auto">
          <a:xfrm>
            <a:off x="304800" y="4495800"/>
            <a:ext cx="1838325" cy="1838325"/>
          </a:xfrm>
          <a:prstGeom prst="rect">
            <a:avLst/>
          </a:prstGeom>
          <a:noFill/>
          <a:ln w="9525">
            <a:noFill/>
            <a:miter lim="800000"/>
            <a:headEnd/>
            <a:tailEnd/>
          </a:ln>
        </p:spPr>
      </p:pic>
      <p:pic>
        <p:nvPicPr>
          <p:cNvPr id="25612" name="Picture 12" descr="D:\الحجامةو الابر الصينية\جديد الحجامة\images (3).jpg"/>
          <p:cNvPicPr>
            <a:picLocks noChangeAspect="1" noChangeArrowheads="1"/>
          </p:cNvPicPr>
          <p:nvPr/>
        </p:nvPicPr>
        <p:blipFill>
          <a:blip r:embed="rId10"/>
          <a:srcRect/>
          <a:stretch>
            <a:fillRect/>
          </a:stretch>
        </p:blipFill>
        <p:spPr bwMode="auto">
          <a:xfrm>
            <a:off x="5486400" y="3200400"/>
            <a:ext cx="1714500" cy="1285875"/>
          </a:xfrm>
          <a:prstGeom prst="rect">
            <a:avLst/>
          </a:prstGeom>
          <a:noFill/>
        </p:spPr>
      </p:pic>
      <p:pic>
        <p:nvPicPr>
          <p:cNvPr id="25613" name="Picture 13" descr="D:\الحجامةو الابر الصينية\جديد الحجامة\images (10).jpg"/>
          <p:cNvPicPr>
            <a:picLocks noChangeAspect="1" noChangeArrowheads="1"/>
          </p:cNvPicPr>
          <p:nvPr/>
        </p:nvPicPr>
        <p:blipFill>
          <a:blip r:embed="rId11"/>
          <a:srcRect/>
          <a:stretch>
            <a:fillRect/>
          </a:stretch>
        </p:blipFill>
        <p:spPr bwMode="auto">
          <a:xfrm>
            <a:off x="7429500" y="1007706"/>
            <a:ext cx="1714500" cy="1285875"/>
          </a:xfrm>
          <a:prstGeom prst="rect">
            <a:avLst/>
          </a:prstGeom>
          <a:noFill/>
        </p:spPr>
      </p:pic>
      <p:pic>
        <p:nvPicPr>
          <p:cNvPr id="25614" name="Picture 14" descr="D:\الحجامةو الابر الصينية\جديد الحجامة\images (6).jpg"/>
          <p:cNvPicPr>
            <a:picLocks noChangeAspect="1" noChangeArrowheads="1"/>
          </p:cNvPicPr>
          <p:nvPr/>
        </p:nvPicPr>
        <p:blipFill>
          <a:blip r:embed="rId12"/>
          <a:srcRect/>
          <a:stretch>
            <a:fillRect/>
          </a:stretch>
        </p:blipFill>
        <p:spPr bwMode="auto">
          <a:xfrm>
            <a:off x="7429500" y="2380861"/>
            <a:ext cx="1714500" cy="1285875"/>
          </a:xfrm>
          <a:prstGeom prst="rect">
            <a:avLst/>
          </a:prstGeom>
          <a:noFill/>
        </p:spPr>
      </p:pic>
      <p:pic>
        <p:nvPicPr>
          <p:cNvPr id="25615" name="Picture 15" descr="D:\الحجامةو الابر الصينية\جديد الحجامة\images (2).jpg"/>
          <p:cNvPicPr>
            <a:picLocks noChangeAspect="1" noChangeArrowheads="1"/>
          </p:cNvPicPr>
          <p:nvPr/>
        </p:nvPicPr>
        <p:blipFill>
          <a:blip r:embed="rId13"/>
          <a:srcRect/>
          <a:stretch>
            <a:fillRect/>
          </a:stretch>
        </p:blipFill>
        <p:spPr bwMode="auto">
          <a:xfrm>
            <a:off x="6934200" y="4264090"/>
            <a:ext cx="2209800" cy="2076450"/>
          </a:xfrm>
          <a:prstGeom prst="rect">
            <a:avLst/>
          </a:prstGeom>
          <a:noFill/>
        </p:spPr>
      </p:pic>
      <p:pic>
        <p:nvPicPr>
          <p:cNvPr id="1026" name="Picture 2" descr="C:\Documents and Settings\mmhennawy\Desktop\corns.jpg"/>
          <p:cNvPicPr>
            <a:picLocks noChangeAspect="1" noChangeArrowheads="1"/>
          </p:cNvPicPr>
          <p:nvPr/>
        </p:nvPicPr>
        <p:blipFill>
          <a:blip r:embed="rId14"/>
          <a:srcRect/>
          <a:stretch>
            <a:fillRect/>
          </a:stretch>
        </p:blipFill>
        <p:spPr bwMode="auto">
          <a:xfrm>
            <a:off x="1616044" y="637398"/>
            <a:ext cx="1194892" cy="1135418"/>
          </a:xfrm>
          <a:prstGeom prst="rect">
            <a:avLst/>
          </a:prstGeom>
          <a:noFill/>
        </p:spPr>
      </p:pic>
      <p:pic>
        <p:nvPicPr>
          <p:cNvPr id="1027" name="Picture 3" descr="C:\Documents and Settings\mmhennawy\Desktop\corns&amp;lancet.jpg"/>
          <p:cNvPicPr>
            <a:picLocks noChangeAspect="1" noChangeArrowheads="1"/>
          </p:cNvPicPr>
          <p:nvPr/>
        </p:nvPicPr>
        <p:blipFill>
          <a:blip r:embed="rId15"/>
          <a:srcRect/>
          <a:stretch>
            <a:fillRect/>
          </a:stretch>
        </p:blipFill>
        <p:spPr bwMode="auto">
          <a:xfrm>
            <a:off x="1745894" y="1974591"/>
            <a:ext cx="1109273" cy="871918"/>
          </a:xfrm>
          <a:prstGeom prst="rect">
            <a:avLst/>
          </a:prstGeom>
          <a:noFill/>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260350"/>
            <a:ext cx="8229600" cy="1223963"/>
          </a:xfrm>
        </p:spPr>
        <p:txBody>
          <a:bodyPr/>
          <a:lstStyle/>
          <a:p>
            <a:pPr eaLnBrk="1" hangingPunct="1"/>
            <a:r>
              <a:rPr lang="en-US" sz="4000" dirty="0" smtClean="0"/>
              <a:t> Method of Wet Cupping</a:t>
            </a:r>
          </a:p>
        </p:txBody>
      </p:sp>
      <p:sp>
        <p:nvSpPr>
          <p:cNvPr id="18435" name="Content Placeholder 2"/>
          <p:cNvSpPr>
            <a:spLocks noGrp="1"/>
          </p:cNvSpPr>
          <p:nvPr>
            <p:ph idx="1"/>
          </p:nvPr>
        </p:nvSpPr>
        <p:spPr>
          <a:xfrm>
            <a:off x="381000" y="1295400"/>
            <a:ext cx="6337041" cy="4900127"/>
          </a:xfrm>
        </p:spPr>
        <p:txBody>
          <a:bodyPr>
            <a:normAutofit fontScale="92500" lnSpcReduction="10000"/>
          </a:bodyPr>
          <a:lstStyle/>
          <a:p>
            <a:pPr eaLnBrk="1" hangingPunct="1"/>
            <a:r>
              <a:rPr lang="en-US" sz="2800" dirty="0" smtClean="0"/>
              <a:t>Dry cupping is first performed </a:t>
            </a:r>
          </a:p>
          <a:p>
            <a:pPr eaLnBrk="1" hangingPunct="1"/>
            <a:r>
              <a:rPr lang="en-US" sz="2800" dirty="0" smtClean="0"/>
              <a:t>Small cuts are made in the cupped area and then the cup is replaced on the skin.  The skin will be drawn into the cup and blood is sucked out of the area.</a:t>
            </a:r>
          </a:p>
          <a:p>
            <a:pPr eaLnBrk="1" hangingPunct="1"/>
            <a:r>
              <a:rPr lang="en-US" sz="2800" dirty="0" smtClean="0"/>
              <a:t>When done properly, on an area that has septic blood, the blood drawn will be dark. The process is repeated until the blood turns red.  Then the cupping should be stopped.</a:t>
            </a:r>
          </a:p>
          <a:p>
            <a:pPr eaLnBrk="1" hangingPunct="1"/>
            <a:r>
              <a:rPr lang="en-US" sz="2800" dirty="0" smtClean="0"/>
              <a:t>The area should be cleaned and bandaged as necessary </a:t>
            </a:r>
          </a:p>
          <a:p>
            <a:pPr eaLnBrk="1" hangingPunct="1"/>
            <a:endParaRPr lang="en-US" sz="2800" dirty="0" smtClean="0"/>
          </a:p>
        </p:txBody>
      </p:sp>
      <p:sp>
        <p:nvSpPr>
          <p:cNvPr id="27652" name="Slide Number Placeholder 3"/>
          <p:cNvSpPr>
            <a:spLocks noGrp="1"/>
          </p:cNvSpPr>
          <p:nvPr>
            <p:ph type="sldNum" sz="quarter" idx="12"/>
          </p:nvPr>
        </p:nvSpPr>
        <p:spPr/>
        <p:txBody>
          <a:bodyPr>
            <a:normAutofit/>
          </a:bodyPr>
          <a:lstStyle/>
          <a:p>
            <a:pPr>
              <a:defRPr/>
            </a:pPr>
            <a:fld id="{595CD7CE-6472-4414-A26B-DF5B60AF8872}" type="slidenum">
              <a:rPr lang="en-US" smtClean="0">
                <a:latin typeface="Tahoma" pitchFamily="34" charset="0"/>
              </a:rPr>
              <a:pPr>
                <a:defRPr/>
              </a:pPr>
              <a:t>21</a:t>
            </a:fld>
            <a:endParaRPr lang="en-US" smtClean="0">
              <a:latin typeface="Tahoma" pitchFamily="34" charset="0"/>
            </a:endParaRPr>
          </a:p>
        </p:txBody>
      </p:sp>
      <p:pic>
        <p:nvPicPr>
          <p:cNvPr id="5" name="Picture 6" descr="الحجامة في السعودية"/>
          <p:cNvPicPr>
            <a:picLocks noChangeAspect="1" noChangeArrowheads="1"/>
          </p:cNvPicPr>
          <p:nvPr/>
        </p:nvPicPr>
        <p:blipFill>
          <a:blip r:embed="rId2"/>
          <a:srcRect/>
          <a:stretch>
            <a:fillRect/>
          </a:stretch>
        </p:blipFill>
        <p:spPr>
          <a:xfrm>
            <a:off x="6774024" y="5145047"/>
            <a:ext cx="2369976" cy="1712953"/>
          </a:xfrm>
          <a:prstGeom prst="rect">
            <a:avLst/>
          </a:prstGeom>
        </p:spPr>
      </p:pic>
      <p:pic>
        <p:nvPicPr>
          <p:cNvPr id="6" name="Picture 2" descr="C:\Documents and Settings\mmhennawy\Desktop\cuppng therapy skin diseases\scarifier.jpg"/>
          <p:cNvPicPr>
            <a:picLocks noChangeAspect="1" noChangeArrowheads="1"/>
          </p:cNvPicPr>
          <p:nvPr/>
        </p:nvPicPr>
        <p:blipFill>
          <a:blip r:embed="rId3"/>
          <a:srcRect/>
          <a:stretch>
            <a:fillRect/>
          </a:stretch>
        </p:blipFill>
        <p:spPr bwMode="auto">
          <a:xfrm>
            <a:off x="7165910" y="2127380"/>
            <a:ext cx="1978090" cy="1483567"/>
          </a:xfrm>
          <a:prstGeom prst="rect">
            <a:avLst/>
          </a:prstGeom>
          <a:noFill/>
        </p:spPr>
      </p:pic>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2652" y="274638"/>
            <a:ext cx="4926563" cy="1143000"/>
          </a:xfrm>
        </p:spPr>
        <p:txBody>
          <a:bodyPr/>
          <a:lstStyle/>
          <a:p>
            <a:r>
              <a:rPr lang="en-US" sz="3600" dirty="0" smtClean="0"/>
              <a:t>Location for Cupping</a:t>
            </a:r>
            <a:endParaRPr lang="en-US" sz="36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0" y="3484368"/>
            <a:ext cx="1533739" cy="2857899"/>
          </a:xfrm>
        </p:spPr>
      </p:pic>
      <p:pic>
        <p:nvPicPr>
          <p:cNvPr id="5" name="Picture 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343837" y="3209731"/>
            <a:ext cx="2375827" cy="330364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563599" y="3414770"/>
            <a:ext cx="1590897" cy="2857899"/>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0" y="0"/>
            <a:ext cx="2540379" cy="3216983"/>
          </a:xfrm>
          <a:prstGeom prst="rect">
            <a:avLst/>
          </a:prstGeom>
        </p:spPr>
      </p:pic>
      <p:pic>
        <p:nvPicPr>
          <p:cNvPr id="8" name="Picture 8" descr="image003"/>
          <p:cNvPicPr>
            <a:picLocks noChangeAspect="1" noChangeArrowheads="1"/>
          </p:cNvPicPr>
          <p:nvPr/>
        </p:nvPicPr>
        <p:blipFill>
          <a:blip r:embed="rId6"/>
          <a:srcRect/>
          <a:stretch>
            <a:fillRect/>
          </a:stretch>
        </p:blipFill>
        <p:spPr bwMode="auto">
          <a:xfrm>
            <a:off x="7203233" y="0"/>
            <a:ext cx="1940766" cy="2911149"/>
          </a:xfrm>
          <a:prstGeom prst="rect">
            <a:avLst/>
          </a:prstGeom>
          <a:noFill/>
          <a:ln w="9525">
            <a:noFill/>
            <a:miter lim="800000"/>
            <a:headEnd/>
            <a:tailEnd/>
          </a:ln>
        </p:spPr>
      </p:pic>
      <p:pic>
        <p:nvPicPr>
          <p:cNvPr id="9" name="Picture 6" descr="image001"/>
          <p:cNvPicPr>
            <a:picLocks noGrp="1" noChangeAspect="1" noChangeArrowheads="1"/>
          </p:cNvPicPr>
          <p:nvPr>
            <p:ph idx="1"/>
          </p:nvPr>
        </p:nvPicPr>
        <p:blipFill>
          <a:blip r:embed="rId7"/>
          <a:srcRect/>
          <a:stretch>
            <a:fillRect/>
          </a:stretch>
        </p:blipFill>
        <p:spPr>
          <a:xfrm>
            <a:off x="6823788" y="3377682"/>
            <a:ext cx="2320212" cy="3480318"/>
          </a:xfrm>
          <a:noFill/>
        </p:spPr>
      </p:pic>
    </p:spTree>
    <p:extLst>
      <p:ext uri="{BB962C8B-B14F-4D97-AF65-F5344CB8AC3E}">
        <p14:creationId xmlns:p14="http://schemas.microsoft.com/office/powerpoint/2010/main" xmlns="" val="21646622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241" y="0"/>
            <a:ext cx="6736702" cy="746449"/>
          </a:xfrm>
        </p:spPr>
        <p:txBody>
          <a:bodyPr/>
          <a:lstStyle/>
          <a:p>
            <a:r>
              <a:rPr lang="en-US" dirty="0" err="1" smtClean="0"/>
              <a:t>Acupoint</a:t>
            </a:r>
            <a:endParaRPr lang="en-US" dirty="0"/>
          </a:p>
        </p:txBody>
      </p:sp>
      <p:sp>
        <p:nvSpPr>
          <p:cNvPr id="3" name="Content Placeholder 2"/>
          <p:cNvSpPr>
            <a:spLocks noGrp="1"/>
          </p:cNvSpPr>
          <p:nvPr>
            <p:ph idx="1"/>
          </p:nvPr>
        </p:nvSpPr>
        <p:spPr>
          <a:xfrm>
            <a:off x="233265" y="1021702"/>
            <a:ext cx="7361854" cy="5397759"/>
          </a:xfrm>
        </p:spPr>
        <p:txBody>
          <a:bodyPr>
            <a:normAutofit fontScale="70000" lnSpcReduction="20000"/>
          </a:bodyPr>
          <a:lstStyle/>
          <a:p>
            <a:r>
              <a:rPr lang="en-US" dirty="0" smtClean="0"/>
              <a:t>They are located on the twelve organ meridians and on two of the extraordinary vessels.</a:t>
            </a:r>
          </a:p>
          <a:p>
            <a:r>
              <a:rPr lang="en-US" dirty="0" smtClean="0"/>
              <a:t> They are areas of potential imbalance, where </a:t>
            </a:r>
            <a:r>
              <a:rPr lang="en-US" dirty="0" err="1" smtClean="0"/>
              <a:t>Qi</a:t>
            </a:r>
            <a:r>
              <a:rPr lang="en-US" dirty="0" smtClean="0"/>
              <a:t>, which circulates in the meridians, is most likely to become obstructed. </a:t>
            </a:r>
          </a:p>
          <a:p>
            <a:r>
              <a:rPr lang="en-US" dirty="0" smtClean="0"/>
              <a:t>Western research has shown that approximately 85% of the classical </a:t>
            </a:r>
            <a:r>
              <a:rPr lang="en-US" dirty="0" err="1" smtClean="0"/>
              <a:t>acupoints</a:t>
            </a:r>
            <a:r>
              <a:rPr lang="en-US" dirty="0" smtClean="0"/>
              <a:t> have a higher electro-magnetic resistance than the immediate surrounding area. </a:t>
            </a:r>
          </a:p>
          <a:p>
            <a:r>
              <a:rPr lang="en-US" dirty="0" smtClean="0"/>
              <a:t>This implies that they are areas where electro-magnetic current, our "information highway", is most likely to be disrupted.</a:t>
            </a:r>
          </a:p>
          <a:p>
            <a:r>
              <a:rPr lang="en-US" dirty="0" smtClean="0"/>
              <a:t>The UN (United Nations) has standardized the names of the classical </a:t>
            </a:r>
            <a:r>
              <a:rPr lang="en-US" dirty="0" err="1" smtClean="0"/>
              <a:t>acupoints</a:t>
            </a:r>
            <a:r>
              <a:rPr lang="en-US" dirty="0" smtClean="0"/>
              <a:t>. They are named for the organ meridian they are on, and the order in which they fall. Besides the classical </a:t>
            </a:r>
            <a:r>
              <a:rPr lang="en-US" dirty="0" err="1" smtClean="0"/>
              <a:t>acupoints</a:t>
            </a:r>
            <a:r>
              <a:rPr lang="en-US" dirty="0" smtClean="0"/>
              <a:t>, there are hundreds of "extra points", of which approximately 20 are used with frequency</a:t>
            </a:r>
            <a:endParaRPr lang="en-US" dirty="0"/>
          </a:p>
        </p:txBody>
      </p:sp>
      <p:pic>
        <p:nvPicPr>
          <p:cNvPr id="1026" name="Picture 2" descr="C:\Documents and Settings\mmhennawy\Desktop\acupointsfig1.jpg"/>
          <p:cNvPicPr>
            <a:picLocks noChangeAspect="1" noChangeArrowheads="1"/>
          </p:cNvPicPr>
          <p:nvPr/>
        </p:nvPicPr>
        <p:blipFill>
          <a:blip r:embed="rId2" cstate="print"/>
          <a:srcRect/>
          <a:stretch>
            <a:fillRect/>
          </a:stretch>
        </p:blipFill>
        <p:spPr bwMode="auto">
          <a:xfrm>
            <a:off x="8192278" y="2425960"/>
            <a:ext cx="951722" cy="2220686"/>
          </a:xfrm>
          <a:prstGeom prst="rect">
            <a:avLst/>
          </a:prstGeom>
          <a:noFill/>
        </p:spPr>
      </p:pic>
      <p:pic>
        <p:nvPicPr>
          <p:cNvPr id="1027" name="Picture 3" descr="C:\Documents and Settings\mmhennawy\Desktop\acupointsfig3.jpg"/>
          <p:cNvPicPr>
            <a:picLocks noChangeAspect="1" noChangeArrowheads="1"/>
          </p:cNvPicPr>
          <p:nvPr/>
        </p:nvPicPr>
        <p:blipFill>
          <a:blip r:embed="rId3" cstate="print"/>
          <a:srcRect/>
          <a:stretch>
            <a:fillRect/>
          </a:stretch>
        </p:blipFill>
        <p:spPr bwMode="auto">
          <a:xfrm>
            <a:off x="8199725" y="4839316"/>
            <a:ext cx="944275" cy="2018684"/>
          </a:xfrm>
          <a:prstGeom prst="rect">
            <a:avLst/>
          </a:prstGeom>
          <a:noFill/>
        </p:spPr>
      </p:pic>
      <p:pic>
        <p:nvPicPr>
          <p:cNvPr id="1028" name="Picture 4" descr="C:\Documents and Settings\mmhennawy\Desktop\acupointsfig2.jpg"/>
          <p:cNvPicPr>
            <a:picLocks noChangeAspect="1" noChangeArrowheads="1"/>
          </p:cNvPicPr>
          <p:nvPr/>
        </p:nvPicPr>
        <p:blipFill>
          <a:blip r:embed="rId4" cstate="print"/>
          <a:srcRect/>
          <a:stretch>
            <a:fillRect/>
          </a:stretch>
        </p:blipFill>
        <p:spPr bwMode="auto">
          <a:xfrm>
            <a:off x="8061649" y="1"/>
            <a:ext cx="1082351" cy="2309020"/>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54563"/>
            <a:ext cx="6503437" cy="6214187"/>
          </a:xfrm>
        </p:spPr>
        <p:txBody>
          <a:bodyPr>
            <a:normAutofit fontScale="85000" lnSpcReduction="20000"/>
          </a:bodyPr>
          <a:lstStyle/>
          <a:p>
            <a:pPr eaLnBrk="1" hangingPunct="1">
              <a:buFont typeface="Arial" charset="0"/>
              <a:buChar char="•"/>
              <a:defRPr/>
            </a:pPr>
            <a:r>
              <a:rPr lang="en-US" dirty="0" err="1" smtClean="0"/>
              <a:t>Alhijamah</a:t>
            </a:r>
            <a:r>
              <a:rPr lang="en-US" dirty="0" smtClean="0"/>
              <a:t>  technique was adopted for the treatment of  patients </a:t>
            </a:r>
          </a:p>
          <a:p>
            <a:pPr eaLnBrk="1" hangingPunct="1">
              <a:buFont typeface="Arial" charset="0"/>
              <a:buChar char="•"/>
              <a:defRPr/>
            </a:pPr>
            <a:r>
              <a:rPr lang="en-US" dirty="0" smtClean="0"/>
              <a:t>The number of cupping sessions ranged from 4-6 sessions, </a:t>
            </a:r>
          </a:p>
          <a:p>
            <a:pPr eaLnBrk="1" hangingPunct="1">
              <a:buFont typeface="Arial" charset="0"/>
              <a:buChar char="•"/>
              <a:defRPr/>
            </a:pPr>
            <a:r>
              <a:rPr lang="en-US" dirty="0" smtClean="0"/>
              <a:t>with 2-4 weeks interval between sessions, </a:t>
            </a:r>
          </a:p>
          <a:p>
            <a:pPr eaLnBrk="1" hangingPunct="1">
              <a:buFont typeface="Arial" charset="0"/>
              <a:buChar char="•"/>
              <a:defRPr/>
            </a:pPr>
            <a:r>
              <a:rPr lang="en-US" dirty="0" smtClean="0"/>
              <a:t>according to the clinical response. </a:t>
            </a:r>
          </a:p>
          <a:p>
            <a:pPr eaLnBrk="1" hangingPunct="1">
              <a:buFont typeface="Arial" charset="0"/>
              <a:buChar char="•"/>
              <a:defRPr/>
            </a:pPr>
            <a:r>
              <a:rPr lang="en-US" dirty="0" smtClean="0"/>
              <a:t>Cups were applied at the following points</a:t>
            </a:r>
          </a:p>
          <a:p>
            <a:pPr eaLnBrk="1" hangingPunct="1">
              <a:buFont typeface="Arial" charset="0"/>
              <a:buChar char="•"/>
              <a:defRPr/>
            </a:pPr>
            <a:r>
              <a:rPr lang="en-US" b="1" i="1" dirty="0" smtClean="0"/>
              <a:t>Point (1)</a:t>
            </a:r>
            <a:r>
              <a:rPr lang="en-US" dirty="0" smtClean="0"/>
              <a:t>: on the 7th cervical vertebra.</a:t>
            </a:r>
          </a:p>
          <a:p>
            <a:pPr eaLnBrk="1" hangingPunct="1">
              <a:buFont typeface="Arial" charset="0"/>
              <a:buChar char="•"/>
              <a:defRPr/>
            </a:pPr>
            <a:r>
              <a:rPr lang="en-US" b="1" i="1" dirty="0" smtClean="0"/>
              <a:t>Point (55)</a:t>
            </a:r>
            <a:r>
              <a:rPr lang="en-US" dirty="0" smtClean="0"/>
              <a:t>: below point 1 by about 3 cm.</a:t>
            </a:r>
          </a:p>
          <a:p>
            <a:pPr eaLnBrk="1" hangingPunct="1">
              <a:buFont typeface="Arial" charset="0"/>
              <a:buChar char="•"/>
              <a:defRPr/>
            </a:pPr>
            <a:r>
              <a:rPr lang="en-US" b="1" i="1" dirty="0" smtClean="0"/>
              <a:t>Point (49)</a:t>
            </a:r>
            <a:r>
              <a:rPr lang="en-US" dirty="0" smtClean="0"/>
              <a:t>: on the 5th thoracic vertebra.</a:t>
            </a:r>
          </a:p>
          <a:p>
            <a:pPr eaLnBrk="1" hangingPunct="1">
              <a:buFont typeface="Arial" charset="0"/>
              <a:buChar char="•"/>
              <a:defRPr/>
            </a:pPr>
            <a:r>
              <a:rPr lang="en-US" b="1" i="1" dirty="0" smtClean="0"/>
              <a:t>Point (6)</a:t>
            </a:r>
            <a:r>
              <a:rPr lang="en-US" dirty="0" smtClean="0"/>
              <a:t>: at the lower end of the vertebral border of the scapula on the right side.</a:t>
            </a:r>
          </a:p>
          <a:p>
            <a:pPr eaLnBrk="1" hangingPunct="1">
              <a:buFont typeface="Arial" charset="0"/>
              <a:buChar char="•"/>
              <a:defRPr/>
            </a:pPr>
            <a:r>
              <a:rPr lang="en-US" b="1" i="1" dirty="0" smtClean="0"/>
              <a:t>Points (7 &amp;8 )</a:t>
            </a:r>
            <a:r>
              <a:rPr lang="en-US" dirty="0" smtClean="0"/>
              <a:t>: on both sides of the vertebral column at the level of T11 vertebra.</a:t>
            </a:r>
          </a:p>
          <a:p>
            <a:pPr eaLnBrk="1" hangingPunct="1">
              <a:buFont typeface="Arial" charset="0"/>
              <a:buChar char="•"/>
              <a:defRPr/>
            </a:pPr>
            <a:r>
              <a:rPr lang="en-US" b="1" i="1" dirty="0" smtClean="0"/>
              <a:t>Point (11)</a:t>
            </a:r>
            <a:r>
              <a:rPr lang="en-US" dirty="0" smtClean="0"/>
              <a:t>: on the 5th lumbar vertebra.</a:t>
            </a:r>
          </a:p>
          <a:p>
            <a:pPr eaLnBrk="1" hangingPunct="1">
              <a:buNone/>
              <a:defRPr/>
            </a:pPr>
            <a:endParaRPr lang="en-US" dirty="0" smtClean="0"/>
          </a:p>
          <a:p>
            <a:pPr eaLnBrk="1" hangingPunct="1">
              <a:buFont typeface="Arial" charset="0"/>
              <a:buChar char="•"/>
              <a:defRPr/>
            </a:pPr>
            <a:endParaRPr lang="en-US" dirty="0"/>
          </a:p>
        </p:txBody>
      </p:sp>
      <p:pic>
        <p:nvPicPr>
          <p:cNvPr id="1027" name="Picture 3" descr="C:\Documents and Settings\mmhennawy\Desktop\Hijama-Point-1-167x300.png"/>
          <p:cNvPicPr>
            <a:picLocks noChangeAspect="1" noChangeArrowheads="1"/>
          </p:cNvPicPr>
          <p:nvPr/>
        </p:nvPicPr>
        <p:blipFill>
          <a:blip r:embed="rId2"/>
          <a:srcRect/>
          <a:stretch>
            <a:fillRect/>
          </a:stretch>
        </p:blipFill>
        <p:spPr bwMode="auto">
          <a:xfrm>
            <a:off x="6767804" y="3284376"/>
            <a:ext cx="2133600" cy="3035753"/>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16429"/>
            <a:ext cx="8229600" cy="5099179"/>
          </a:xfrm>
        </p:spPr>
        <p:txBody>
          <a:bodyPr>
            <a:normAutofit/>
          </a:bodyPr>
          <a:lstStyle/>
          <a:p>
            <a:r>
              <a:rPr lang="en-US" dirty="0" smtClean="0">
                <a:solidFill>
                  <a:srgbClr val="FF0000"/>
                </a:solidFill>
              </a:rPr>
              <a:t>in case of eczema</a:t>
            </a:r>
            <a:r>
              <a:rPr lang="en-US" dirty="0" smtClean="0"/>
              <a:t>,</a:t>
            </a:r>
          </a:p>
          <a:p>
            <a:pPr>
              <a:buNone/>
            </a:pPr>
            <a:r>
              <a:rPr lang="en-US" dirty="0" smtClean="0"/>
              <a:t>     the suction is applied on points on the body like </a:t>
            </a:r>
            <a:r>
              <a:rPr lang="en-US" dirty="0" smtClean="0">
                <a:solidFill>
                  <a:schemeClr val="accent6">
                    <a:lumMod val="75000"/>
                  </a:schemeClr>
                </a:solidFill>
              </a:rPr>
              <a:t>near</a:t>
            </a:r>
            <a:r>
              <a:rPr lang="en-US" dirty="0" smtClean="0"/>
              <a:t> the navel, </a:t>
            </a:r>
            <a:r>
              <a:rPr lang="en-US" dirty="0" smtClean="0">
                <a:solidFill>
                  <a:schemeClr val="accent6">
                    <a:lumMod val="75000"/>
                  </a:schemeClr>
                </a:solidFill>
              </a:rPr>
              <a:t>below</a:t>
            </a:r>
            <a:r>
              <a:rPr lang="en-US" dirty="0" smtClean="0"/>
              <a:t> the kneecap, just </a:t>
            </a:r>
            <a:r>
              <a:rPr lang="en-US" dirty="0" smtClean="0">
                <a:solidFill>
                  <a:schemeClr val="accent6">
                    <a:lumMod val="75000"/>
                  </a:schemeClr>
                </a:solidFill>
              </a:rPr>
              <a:t>above</a:t>
            </a:r>
            <a:r>
              <a:rPr lang="en-US" dirty="0" smtClean="0"/>
              <a:t> the ankle or </a:t>
            </a:r>
            <a:r>
              <a:rPr lang="en-US" dirty="0" smtClean="0">
                <a:solidFill>
                  <a:schemeClr val="accent6">
                    <a:lumMod val="75000"/>
                  </a:schemeClr>
                </a:solidFill>
              </a:rPr>
              <a:t>on</a:t>
            </a:r>
            <a:r>
              <a:rPr lang="en-US" dirty="0" smtClean="0"/>
              <a:t> the neck, at the top </a:t>
            </a:r>
            <a:r>
              <a:rPr lang="en-US" dirty="0" smtClean="0">
                <a:solidFill>
                  <a:schemeClr val="accent6">
                    <a:lumMod val="75000"/>
                  </a:schemeClr>
                </a:solidFill>
              </a:rPr>
              <a:t>end </a:t>
            </a:r>
            <a:r>
              <a:rPr lang="en-US" dirty="0" smtClean="0"/>
              <a:t>of the spinal cord.</a:t>
            </a:r>
          </a:p>
          <a:p>
            <a:r>
              <a:rPr lang="en-US" dirty="0" smtClean="0">
                <a:solidFill>
                  <a:srgbClr val="FF0000"/>
                </a:solidFill>
              </a:rPr>
              <a:t> Acne </a:t>
            </a:r>
          </a:p>
          <a:p>
            <a:pPr>
              <a:buNone/>
            </a:pPr>
            <a:r>
              <a:rPr lang="en-US" dirty="0" smtClean="0"/>
              <a:t>    is cured by using cupping </a:t>
            </a:r>
            <a:r>
              <a:rPr lang="en-US" dirty="0" smtClean="0">
                <a:solidFill>
                  <a:schemeClr val="accent6">
                    <a:lumMod val="75000"/>
                  </a:schemeClr>
                </a:solidFill>
              </a:rPr>
              <a:t>on</a:t>
            </a:r>
            <a:r>
              <a:rPr lang="en-US" dirty="0" smtClean="0"/>
              <a:t> the affected area and sometimes, also nicking the skin to remove the breakout causing pathogens.</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pPr eaLnBrk="1" hangingPunct="1"/>
            <a:r>
              <a:rPr lang="en-US" dirty="0" smtClean="0"/>
              <a:t>Facial cupping</a:t>
            </a:r>
          </a:p>
        </p:txBody>
      </p:sp>
      <p:pic>
        <p:nvPicPr>
          <p:cNvPr id="29699" name="Picture 2" descr="C:\Documents and Settings\mmhennawy\Desktop\cuppng therapy skin diseases\bellabaci-face-page.jpg"/>
          <p:cNvPicPr>
            <a:picLocks noGrp="1" noChangeAspect="1" noChangeArrowheads="1"/>
          </p:cNvPicPr>
          <p:nvPr>
            <p:ph idx="1"/>
          </p:nvPr>
        </p:nvPicPr>
        <p:blipFill>
          <a:blip r:embed="rId2"/>
          <a:srcRect/>
          <a:stretch>
            <a:fillRect/>
          </a:stretch>
        </p:blipFill>
        <p:spPr>
          <a:xfrm>
            <a:off x="0" y="1457131"/>
            <a:ext cx="7129463" cy="2141538"/>
          </a:xfrm>
          <a:noFill/>
        </p:spPr>
      </p:pic>
      <p:pic>
        <p:nvPicPr>
          <p:cNvPr id="29700" name="Picture 4" descr="C:\Documents and Settings\mmhennawy\Desktop\cuppng therapy skin diseases\c6e104546ac3f43f70921f26ff9ba721.jpg"/>
          <p:cNvPicPr>
            <a:picLocks noChangeAspect="1" noChangeArrowheads="1"/>
          </p:cNvPicPr>
          <p:nvPr/>
        </p:nvPicPr>
        <p:blipFill>
          <a:blip r:embed="rId3"/>
          <a:srcRect/>
          <a:stretch>
            <a:fillRect/>
          </a:stretch>
        </p:blipFill>
        <p:spPr bwMode="auto">
          <a:xfrm>
            <a:off x="7762875" y="4791075"/>
            <a:ext cx="1381125" cy="2066925"/>
          </a:xfrm>
          <a:prstGeom prst="rect">
            <a:avLst/>
          </a:prstGeom>
          <a:noFill/>
          <a:ln w="9525">
            <a:noFill/>
            <a:miter lim="800000"/>
            <a:headEnd/>
            <a:tailEnd/>
          </a:ln>
        </p:spPr>
      </p:pic>
      <p:pic>
        <p:nvPicPr>
          <p:cNvPr id="29701" name="Picture 5" descr="C:\Documents and Settings\mmhennawy\Desktop\cuppng therapy skin diseases\2940380_150429155854_Facial_Massage_Cupping_Therapy_Set5.jpg"/>
          <p:cNvPicPr>
            <a:picLocks noChangeAspect="1" noChangeArrowheads="1"/>
          </p:cNvPicPr>
          <p:nvPr/>
        </p:nvPicPr>
        <p:blipFill>
          <a:blip r:embed="rId4" cstate="print"/>
          <a:srcRect/>
          <a:stretch>
            <a:fillRect/>
          </a:stretch>
        </p:blipFill>
        <p:spPr bwMode="auto">
          <a:xfrm>
            <a:off x="7352522" y="1584130"/>
            <a:ext cx="1791478" cy="1791478"/>
          </a:xfrm>
          <a:prstGeom prst="rect">
            <a:avLst/>
          </a:prstGeom>
          <a:noFill/>
          <a:ln w="9525">
            <a:noFill/>
            <a:miter lim="800000"/>
            <a:headEnd/>
            <a:tailEnd/>
          </a:ln>
        </p:spPr>
      </p:pic>
      <p:pic>
        <p:nvPicPr>
          <p:cNvPr id="29702" name="Picture 6" descr="C:\Documents and Settings\mmhennawy\Desktop\cuppng therapy skin diseases\FC_01.jpg"/>
          <p:cNvPicPr>
            <a:picLocks noChangeAspect="1" noChangeArrowheads="1"/>
          </p:cNvPicPr>
          <p:nvPr/>
        </p:nvPicPr>
        <p:blipFill>
          <a:blip r:embed="rId5"/>
          <a:srcRect/>
          <a:stretch>
            <a:fillRect/>
          </a:stretch>
        </p:blipFill>
        <p:spPr bwMode="auto">
          <a:xfrm>
            <a:off x="1948542" y="4686300"/>
            <a:ext cx="2286000" cy="2171700"/>
          </a:xfrm>
          <a:prstGeom prst="rect">
            <a:avLst/>
          </a:prstGeom>
          <a:noFill/>
          <a:ln w="9525">
            <a:noFill/>
            <a:miter lim="800000"/>
            <a:headEnd/>
            <a:tailEnd/>
          </a:ln>
        </p:spPr>
      </p:pic>
      <p:pic>
        <p:nvPicPr>
          <p:cNvPr id="29703" name="Picture 7" descr="D:\الحجامةو الابر الصينية\ححجامة\cupping-1.gif"/>
          <p:cNvPicPr>
            <a:picLocks noChangeAspect="1" noChangeArrowheads="1"/>
          </p:cNvPicPr>
          <p:nvPr/>
        </p:nvPicPr>
        <p:blipFill>
          <a:blip r:embed="rId6"/>
          <a:srcRect/>
          <a:stretch>
            <a:fillRect/>
          </a:stretch>
        </p:blipFill>
        <p:spPr bwMode="auto">
          <a:xfrm>
            <a:off x="4256314" y="5281126"/>
            <a:ext cx="3393575" cy="1576873"/>
          </a:xfrm>
          <a:prstGeom prst="rect">
            <a:avLst/>
          </a:prstGeom>
          <a:noFill/>
        </p:spPr>
      </p:pic>
      <p:pic>
        <p:nvPicPr>
          <p:cNvPr id="4098" name="Picture 2" descr="C:\Documents and Settings\mmhennawy\Desktop\cuppng therapy skin diseases\094d672828e73215dc6d09b9ddd7bf72.JPG"/>
          <p:cNvPicPr>
            <a:picLocks noChangeAspect="1" noChangeArrowheads="1"/>
          </p:cNvPicPr>
          <p:nvPr/>
        </p:nvPicPr>
        <p:blipFill>
          <a:blip r:embed="rId7"/>
          <a:srcRect/>
          <a:stretch>
            <a:fillRect/>
          </a:stretch>
        </p:blipFill>
        <p:spPr bwMode="auto">
          <a:xfrm>
            <a:off x="0" y="4000500"/>
            <a:ext cx="2000250" cy="2857500"/>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t>Types Of Facial Cupping Therapy</a:t>
            </a:r>
            <a:endParaRPr lang="en-US" sz="4000" b="1" dirty="0"/>
          </a:p>
        </p:txBody>
      </p:sp>
      <p:sp>
        <p:nvSpPr>
          <p:cNvPr id="3" name="Content Placeholder 2"/>
          <p:cNvSpPr>
            <a:spLocks noGrp="1"/>
          </p:cNvSpPr>
          <p:nvPr>
            <p:ph idx="1"/>
          </p:nvPr>
        </p:nvSpPr>
        <p:spPr>
          <a:xfrm>
            <a:off x="335902" y="1436914"/>
            <a:ext cx="6326155" cy="5094515"/>
          </a:xfrm>
        </p:spPr>
        <p:txBody>
          <a:bodyPr>
            <a:normAutofit fontScale="85000" lnSpcReduction="10000"/>
          </a:bodyPr>
          <a:lstStyle/>
          <a:p>
            <a:r>
              <a:rPr lang="en-US" b="1" i="1" dirty="0" smtClean="0"/>
              <a:t>Vacuum Facial Cupping</a:t>
            </a:r>
            <a:r>
              <a:rPr lang="en-US" dirty="0" smtClean="0"/>
              <a:t/>
            </a:r>
            <a:br>
              <a:rPr lang="en-US" dirty="0" smtClean="0"/>
            </a:br>
            <a:r>
              <a:rPr lang="en-US" dirty="0" smtClean="0"/>
              <a:t>A non-surgical procedure for facial rejuvenation </a:t>
            </a:r>
            <a:br>
              <a:rPr lang="en-US" dirty="0" smtClean="0"/>
            </a:br>
            <a:r>
              <a:rPr lang="en-US" dirty="0" smtClean="0"/>
              <a:t>and for revitalizing  dull skin without the </a:t>
            </a:r>
            <a:br>
              <a:rPr lang="en-US" dirty="0" smtClean="0"/>
            </a:br>
            <a:r>
              <a:rPr lang="en-US" dirty="0" smtClean="0"/>
              <a:t>use of </a:t>
            </a:r>
            <a:r>
              <a:rPr lang="en-US" dirty="0" err="1" smtClean="0"/>
              <a:t>botox</a:t>
            </a:r>
            <a:r>
              <a:rPr lang="en-US" dirty="0" smtClean="0"/>
              <a:t> injections</a:t>
            </a:r>
          </a:p>
          <a:p>
            <a:r>
              <a:rPr lang="en-US" b="1" i="1" dirty="0" smtClean="0"/>
              <a:t>Massage Cupping</a:t>
            </a:r>
            <a:r>
              <a:rPr lang="en-US" dirty="0" smtClean="0"/>
              <a:t/>
            </a:r>
            <a:br>
              <a:rPr lang="en-US" dirty="0" smtClean="0"/>
            </a:br>
            <a:r>
              <a:rPr lang="en-US" dirty="0" smtClean="0"/>
              <a:t>loosen and lift connective tissues, increase lymph and blood flow, and release rigid soft tissues. The parasympathetic nervous system is engaged by the pulling action, resulting in deep relaxation that can travel through the entire body</a:t>
            </a:r>
          </a:p>
          <a:p>
            <a:endParaRPr lang="en-US" dirty="0"/>
          </a:p>
        </p:txBody>
      </p:sp>
      <p:pic>
        <p:nvPicPr>
          <p:cNvPr id="4" name="Picture 2" descr="C:\Documents and Settings\mmhennawy\Desktop\cuppng therapy skin diseases\we.jpg"/>
          <p:cNvPicPr>
            <a:picLocks noChangeAspect="1" noChangeArrowheads="1"/>
          </p:cNvPicPr>
          <p:nvPr/>
        </p:nvPicPr>
        <p:blipFill>
          <a:blip r:embed="rId2"/>
          <a:srcRect/>
          <a:stretch>
            <a:fillRect/>
          </a:stretch>
        </p:blipFill>
        <p:spPr bwMode="auto">
          <a:xfrm>
            <a:off x="7269969" y="4422710"/>
            <a:ext cx="1874031" cy="2435290"/>
          </a:xfrm>
          <a:prstGeom prst="rect">
            <a:avLst/>
          </a:prstGeom>
          <a:noFill/>
        </p:spPr>
      </p:pic>
      <p:pic>
        <p:nvPicPr>
          <p:cNvPr id="5" name="Picture 2" descr="C:\Documents and Settings\mmhennawy\Desktop\video%201222n.jpg"/>
          <p:cNvPicPr>
            <a:picLocks noChangeAspect="1" noChangeArrowheads="1"/>
          </p:cNvPicPr>
          <p:nvPr/>
        </p:nvPicPr>
        <p:blipFill>
          <a:blip r:embed="rId3" cstate="print"/>
          <a:srcRect/>
          <a:stretch>
            <a:fillRect/>
          </a:stretch>
        </p:blipFill>
        <p:spPr bwMode="auto">
          <a:xfrm>
            <a:off x="7588837" y="1401146"/>
            <a:ext cx="1224995" cy="2181809"/>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79919"/>
            <a:ext cx="5551714" cy="1343608"/>
          </a:xfrm>
        </p:spPr>
        <p:txBody>
          <a:bodyPr/>
          <a:lstStyle/>
          <a:p>
            <a:r>
              <a:rPr lang="en-US" sz="3600" b="1" dirty="0" smtClean="0"/>
              <a:t/>
            </a:r>
            <a:br>
              <a:rPr lang="en-US" sz="3600" b="1" dirty="0" smtClean="0"/>
            </a:br>
            <a:r>
              <a:rPr lang="en-US" sz="3600" b="1" dirty="0" smtClean="0"/>
              <a:t>Beauty Benefits of Facial Cupping</a:t>
            </a:r>
            <a:br>
              <a:rPr lang="en-US" sz="3600" b="1" dirty="0" smtClean="0"/>
            </a:br>
            <a:endParaRPr lang="en-US" dirty="0"/>
          </a:p>
        </p:txBody>
      </p:sp>
      <p:sp>
        <p:nvSpPr>
          <p:cNvPr id="3" name="Content Placeholder 2"/>
          <p:cNvSpPr>
            <a:spLocks noGrp="1"/>
          </p:cNvSpPr>
          <p:nvPr>
            <p:ph idx="1"/>
          </p:nvPr>
        </p:nvSpPr>
        <p:spPr>
          <a:xfrm>
            <a:off x="401216" y="1978089"/>
            <a:ext cx="6279502" cy="4310743"/>
          </a:xfrm>
        </p:spPr>
        <p:txBody>
          <a:bodyPr>
            <a:normAutofit fontScale="62500" lnSpcReduction="20000"/>
          </a:bodyPr>
          <a:lstStyle/>
          <a:p>
            <a:r>
              <a:rPr lang="en-US" dirty="0" smtClean="0"/>
              <a:t>The effects brought about by the cupping can have several aesthetic benefits that work on both, dry and oily skin. Here’s how:</a:t>
            </a:r>
          </a:p>
          <a:p>
            <a:r>
              <a:rPr lang="en-US" dirty="0" smtClean="0"/>
              <a:t>Drainage of fluid in the lymph glands results in reduced edema and puffy appearance.</a:t>
            </a:r>
          </a:p>
          <a:p>
            <a:r>
              <a:rPr lang="en-US" dirty="0" smtClean="0"/>
              <a:t>Better nutrition brought to the skin helps bring a young glow to the skin. Any beauty products used post-treatment are absorbed better and are more effective.</a:t>
            </a:r>
          </a:p>
          <a:p>
            <a:r>
              <a:rPr lang="en-US" dirty="0" smtClean="0"/>
              <a:t>The lifting motion reduces the visible fine lines, wrinkles, and scarring because of injuries or acne. The skin also looks plumper. Further, the connecting tissue under facial skin is stimulated so that it heals and reduces smile and laugh lines.</a:t>
            </a:r>
          </a:p>
          <a:p>
            <a:r>
              <a:rPr lang="en-US" dirty="0" smtClean="0"/>
              <a:t>Massaging movements help relax tense facial muscles resulting in a softer, younger appearance.</a:t>
            </a:r>
          </a:p>
          <a:p>
            <a:endParaRPr lang="en-US" dirty="0"/>
          </a:p>
        </p:txBody>
      </p:sp>
      <p:pic>
        <p:nvPicPr>
          <p:cNvPr id="4" name="Picture 2" descr="C:\Documents and Settings\mmhennawy\Desktop\Health-Sanctum-Problem-areas-on-the-face-300x280.jpg"/>
          <p:cNvPicPr>
            <a:picLocks noChangeAspect="1" noChangeArrowheads="1"/>
          </p:cNvPicPr>
          <p:nvPr/>
        </p:nvPicPr>
        <p:blipFill>
          <a:blip r:embed="rId2"/>
          <a:srcRect/>
          <a:stretch>
            <a:fillRect/>
          </a:stretch>
        </p:blipFill>
        <p:spPr bwMode="auto">
          <a:xfrm>
            <a:off x="6704710" y="0"/>
            <a:ext cx="2439290" cy="2276669"/>
          </a:xfrm>
          <a:prstGeom prst="rect">
            <a:avLst/>
          </a:prstGeom>
          <a:noFill/>
        </p:spPr>
      </p:pic>
      <p:pic>
        <p:nvPicPr>
          <p:cNvPr id="5" name="Picture 2" descr="C:\Documents and Settings\mmhennawy\Desktop\cuppng therapy skin diseases\we.jpg"/>
          <p:cNvPicPr>
            <a:picLocks noChangeAspect="1" noChangeArrowheads="1"/>
          </p:cNvPicPr>
          <p:nvPr/>
        </p:nvPicPr>
        <p:blipFill>
          <a:blip r:embed="rId3"/>
          <a:srcRect/>
          <a:stretch>
            <a:fillRect/>
          </a:stretch>
        </p:blipFill>
        <p:spPr bwMode="auto">
          <a:xfrm>
            <a:off x="6843519" y="3868542"/>
            <a:ext cx="2300481" cy="2989458"/>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82358"/>
          </a:xfrm>
        </p:spPr>
        <p:txBody>
          <a:bodyPr/>
          <a:lstStyle/>
          <a:p>
            <a:r>
              <a:rPr lang="en-US" b="1" dirty="0" smtClean="0"/>
              <a:t>Therapeutic Benefits</a:t>
            </a:r>
            <a:br>
              <a:rPr lang="en-US" b="1" dirty="0" smtClean="0"/>
            </a:br>
            <a:endParaRPr lang="en-US" dirty="0"/>
          </a:p>
        </p:txBody>
      </p:sp>
      <p:sp>
        <p:nvSpPr>
          <p:cNvPr id="3" name="Content Placeholder 2"/>
          <p:cNvSpPr>
            <a:spLocks noGrp="1"/>
          </p:cNvSpPr>
          <p:nvPr>
            <p:ph idx="1"/>
          </p:nvPr>
        </p:nvSpPr>
        <p:spPr>
          <a:xfrm>
            <a:off x="531845" y="1133669"/>
            <a:ext cx="7119257" cy="4525963"/>
          </a:xfrm>
        </p:spPr>
        <p:txBody>
          <a:bodyPr>
            <a:normAutofit fontScale="85000" lnSpcReduction="20000"/>
          </a:bodyPr>
          <a:lstStyle/>
          <a:p>
            <a:r>
              <a:rPr lang="en-US" dirty="0" smtClean="0"/>
              <a:t>Facial cupping is helpful to patients suffering from a range of ailments related to the head and neck area without the need for more extensive treatments. They are:</a:t>
            </a:r>
          </a:p>
          <a:p>
            <a:r>
              <a:rPr lang="en-US" dirty="0" smtClean="0"/>
              <a:t>Sinus infections or sinusitis</a:t>
            </a:r>
          </a:p>
          <a:p>
            <a:r>
              <a:rPr lang="en-US" dirty="0" smtClean="0"/>
              <a:t>Headaches and migraines</a:t>
            </a:r>
          </a:p>
          <a:p>
            <a:r>
              <a:rPr lang="en-US" dirty="0" smtClean="0"/>
              <a:t>Facial paralysis</a:t>
            </a:r>
          </a:p>
          <a:p>
            <a:r>
              <a:rPr lang="en-US" dirty="0" smtClean="0"/>
              <a:t>Earaches</a:t>
            </a:r>
          </a:p>
          <a:p>
            <a:r>
              <a:rPr lang="en-US" dirty="0" smtClean="0"/>
              <a:t>Conditions in which there is jaw pain and movement of the jaw is hampered, also known as TMJ</a:t>
            </a:r>
          </a:p>
          <a:p>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1257" y="279918"/>
            <a:ext cx="8425543" cy="6232849"/>
          </a:xfrm>
        </p:spPr>
        <p:txBody>
          <a:bodyPr>
            <a:normAutofit fontScale="47500" lnSpcReduction="20000"/>
          </a:bodyPr>
          <a:lstStyle/>
          <a:p>
            <a:r>
              <a:rPr lang="en-US" sz="4400" b="1" dirty="0" smtClean="0"/>
              <a:t>“For every disease there is a cure so if the medicine comes upon the disease it cures it by the will of Allah, the Most High.” [</a:t>
            </a:r>
            <a:r>
              <a:rPr lang="en-US" sz="4400" b="1" dirty="0" err="1" smtClean="0"/>
              <a:t>Saheeh</a:t>
            </a:r>
            <a:r>
              <a:rPr lang="en-US" sz="4400" b="1" dirty="0" smtClean="0"/>
              <a:t> Muslim – 2204]</a:t>
            </a:r>
          </a:p>
          <a:p>
            <a:endParaRPr lang="en-US" sz="4400" b="1" dirty="0" smtClean="0"/>
          </a:p>
          <a:p>
            <a:endParaRPr lang="en-US" sz="4400" b="1" dirty="0" smtClean="0"/>
          </a:p>
          <a:p>
            <a:r>
              <a:rPr lang="en-US" sz="4400" b="1" dirty="0" smtClean="0"/>
              <a:t>The Prophet (PBUH) said, “Cupping is the most helpful procedure for human beings to cure themselves.” (Al </a:t>
            </a:r>
            <a:r>
              <a:rPr lang="en-US" sz="4400" b="1" dirty="0" err="1" smtClean="0"/>
              <a:t>Bukhari</a:t>
            </a:r>
            <a:r>
              <a:rPr lang="en-US" sz="4400" b="1" dirty="0" smtClean="0"/>
              <a:t>, 5357, and Muslim 1577</a:t>
            </a:r>
            <a:r>
              <a:rPr lang="en-US" sz="4400" b="1" dirty="0" smtClean="0"/>
              <a:t>)</a:t>
            </a:r>
          </a:p>
          <a:p>
            <a:endParaRPr lang="en-US" sz="4400" b="1" dirty="0" smtClean="0"/>
          </a:p>
          <a:p>
            <a:r>
              <a:rPr lang="en-US" sz="4400" b="1" dirty="0" smtClean="0"/>
              <a:t>The Prophet (PBUH) also said: “If there is anything good in the medicines with which you treat yourselves, it is in the incision of the </a:t>
            </a:r>
            <a:r>
              <a:rPr lang="en-US" sz="4400" b="1" dirty="0" err="1" smtClean="0"/>
              <a:t>Hijama</a:t>
            </a:r>
            <a:r>
              <a:rPr lang="en-US" sz="4400" b="1" dirty="0" smtClean="0"/>
              <a:t> therapist, or a drink of honey or cauterization with fire, But I Do Not Like To Be Cauterized.” [Muslim #2205</a:t>
            </a:r>
            <a:r>
              <a:rPr lang="en-US" sz="4400" b="1" dirty="0" smtClean="0"/>
              <a:t>]</a:t>
            </a:r>
          </a:p>
          <a:p>
            <a:endParaRPr lang="en-US" sz="4400" b="1" dirty="0" smtClean="0"/>
          </a:p>
          <a:p>
            <a:r>
              <a:rPr lang="en-US" sz="4400" b="1" dirty="0" smtClean="0"/>
              <a:t>The Prophet (PBUH) said, I did not pass by any group of angels on the night of Al </a:t>
            </a:r>
            <a:r>
              <a:rPr lang="en-US" sz="4400" b="1" dirty="0" err="1" smtClean="0"/>
              <a:t>Isra</a:t>
            </a:r>
            <a:r>
              <a:rPr lang="en-US" sz="4400" b="1" dirty="0" smtClean="0"/>
              <a:t>’ (Ascension), except they said to me: “O Muhammad, order your nation to do Cupping”. [</a:t>
            </a:r>
            <a:r>
              <a:rPr lang="en-US" sz="4400" b="1" dirty="0" err="1" smtClean="0"/>
              <a:t>Ibn</a:t>
            </a:r>
            <a:r>
              <a:rPr lang="en-US" sz="4400" b="1" dirty="0" smtClean="0"/>
              <a:t> </a:t>
            </a:r>
            <a:r>
              <a:rPr lang="en-US" sz="4400" b="1" dirty="0" err="1" smtClean="0"/>
              <a:t>Majah</a:t>
            </a:r>
            <a:r>
              <a:rPr lang="en-US" sz="4400" b="1" dirty="0" smtClean="0"/>
              <a:t> #3477] </a:t>
            </a:r>
            <a:br>
              <a:rPr lang="en-US" sz="4400" b="1" dirty="0" smtClean="0"/>
            </a:br>
            <a:r>
              <a:rPr lang="en-US" sz="4400" b="1" dirty="0" smtClean="0"/>
              <a:t/>
            </a:r>
            <a:br>
              <a:rPr lang="en-US" sz="4400" b="1" dirty="0" smtClean="0"/>
            </a:br>
            <a:endParaRPr lang="en-US" sz="4400" b="1" dirty="0" smtClean="0"/>
          </a:p>
          <a:p>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56996"/>
          </a:xfrm>
        </p:spPr>
        <p:txBody>
          <a:bodyPr/>
          <a:lstStyle/>
          <a:p>
            <a:r>
              <a:rPr lang="en-US" sz="4000" dirty="0" smtClean="0"/>
              <a:t>Cupping Therapy for Stretch Marks</a:t>
            </a:r>
            <a:endParaRPr lang="en-US" sz="4000" dirty="0"/>
          </a:p>
        </p:txBody>
      </p:sp>
      <p:sp>
        <p:nvSpPr>
          <p:cNvPr id="3" name="Content Placeholder 2"/>
          <p:cNvSpPr>
            <a:spLocks noGrp="1"/>
          </p:cNvSpPr>
          <p:nvPr>
            <p:ph idx="1"/>
          </p:nvPr>
        </p:nvSpPr>
        <p:spPr>
          <a:xfrm>
            <a:off x="0" y="895739"/>
            <a:ext cx="9144000" cy="4348065"/>
          </a:xfrm>
        </p:spPr>
        <p:txBody>
          <a:bodyPr>
            <a:normAutofit fontScale="70000" lnSpcReduction="20000"/>
          </a:bodyPr>
          <a:lstStyle/>
          <a:p>
            <a:r>
              <a:rPr lang="en-US" dirty="0" smtClean="0"/>
              <a:t>The skin is stretched and leads to dermal and epidermal tearing. Stretch marks can also form on breasts, hips, upper-arms, buttocks and thighs.</a:t>
            </a:r>
          </a:p>
          <a:p>
            <a:r>
              <a:rPr lang="en-US" dirty="0" smtClean="0"/>
              <a:t> Stretch marks start of red to purple in color. They eventually fade into a pearly white color. The red to purple stage, is the most effective window period for making a difference in the outcome when the marks turn white. Once white, the blood circulation supplying the damaged cells are minimal. So strike while the iron’s RED!</a:t>
            </a:r>
          </a:p>
          <a:p>
            <a:r>
              <a:rPr lang="en-US" dirty="0" smtClean="0"/>
              <a:t>using </a:t>
            </a:r>
            <a:r>
              <a:rPr lang="en-US" b="1" dirty="0" smtClean="0"/>
              <a:t>cup</a:t>
            </a:r>
            <a:r>
              <a:rPr lang="en-US" dirty="0" smtClean="0"/>
              <a:t> over the stretch marks, It will immediately increase the blood flow. This brings fresh oxygen and nutrients to the area that will help to repair the damage. </a:t>
            </a:r>
          </a:p>
          <a:p>
            <a:r>
              <a:rPr lang="en-US" dirty="0" smtClean="0"/>
              <a:t>More importantly, the deep massage stimulation will nudge fibroblast cells into producing new collagen and </a:t>
            </a:r>
            <a:r>
              <a:rPr lang="en-US" dirty="0" err="1" smtClean="0"/>
              <a:t>elastin</a:t>
            </a:r>
            <a:r>
              <a:rPr lang="en-US" dirty="0" smtClean="0"/>
              <a:t>. This will decrease the width of the stretch mark. By regularly massaging every day, in the shower or with a repairing oil such as Jojoba, It will increase your results and improve skin tone. Just a few minutes per day will make all the difference! </a:t>
            </a:r>
            <a:endParaRPr lang="en-US" dirty="0"/>
          </a:p>
        </p:txBody>
      </p:sp>
      <p:pic>
        <p:nvPicPr>
          <p:cNvPr id="4" name="Picture 2" descr="C:\Documents and Settings\mmhennawy\Desktop\cuppng therapy skin diseases\tu.jpg"/>
          <p:cNvPicPr>
            <a:picLocks noGrp="1" noChangeAspect="1" noChangeArrowheads="1"/>
          </p:cNvPicPr>
          <p:nvPr>
            <p:ph idx="1"/>
          </p:nvPr>
        </p:nvPicPr>
        <p:blipFill>
          <a:blip r:embed="rId2"/>
          <a:srcRect/>
          <a:stretch>
            <a:fillRect/>
          </a:stretch>
        </p:blipFill>
        <p:spPr bwMode="auto">
          <a:xfrm>
            <a:off x="5243804" y="5248750"/>
            <a:ext cx="3900196" cy="1609249"/>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75664"/>
          </a:xfrm>
        </p:spPr>
        <p:txBody>
          <a:bodyPr/>
          <a:lstStyle/>
          <a:p>
            <a:r>
              <a:rPr lang="en-US" dirty="0"/>
              <a:t>Cupping Therapy for Scars</a:t>
            </a:r>
          </a:p>
        </p:txBody>
      </p:sp>
      <p:sp>
        <p:nvSpPr>
          <p:cNvPr id="3" name="Content Placeholder 2"/>
          <p:cNvSpPr>
            <a:spLocks noGrp="1"/>
          </p:cNvSpPr>
          <p:nvPr>
            <p:ph idx="1"/>
          </p:nvPr>
        </p:nvSpPr>
        <p:spPr>
          <a:xfrm>
            <a:off x="457200" y="1376265"/>
            <a:ext cx="8229600" cy="3867539"/>
          </a:xfrm>
        </p:spPr>
        <p:txBody>
          <a:bodyPr>
            <a:normAutofit fontScale="77500" lnSpcReduction="20000"/>
          </a:bodyPr>
          <a:lstStyle/>
          <a:p>
            <a:r>
              <a:rPr lang="en-US" dirty="0"/>
              <a:t>Cupping therapy is possibly the best form of deep tissue massage therapy. It is known to work on up to four inches of tissues inside the body. </a:t>
            </a:r>
            <a:endParaRPr lang="en-US" dirty="0" smtClean="0"/>
          </a:p>
          <a:p>
            <a:r>
              <a:rPr lang="en-US" dirty="0" smtClean="0"/>
              <a:t>The </a:t>
            </a:r>
            <a:r>
              <a:rPr lang="en-US" dirty="0"/>
              <a:t>suction created by cupping therapy can work to induce the tissues to release the toxins accumulated in them, and also stimulate the lymphatic system. This stimulation helps to clear the released toxins including debris and old blood by carrying them to the surface below the skin. From here, they are naturally expelled by the body.</a:t>
            </a:r>
          </a:p>
          <a:p>
            <a:r>
              <a:rPr lang="en-US" dirty="0" smtClean="0"/>
              <a:t>, </a:t>
            </a:r>
            <a:r>
              <a:rPr lang="en-US" dirty="0"/>
              <a:t>the most exciting factor of cupping therapy is that it can work on older scars as effectively as new ones.</a:t>
            </a:r>
          </a:p>
          <a:p>
            <a:endParaRPr lang="en-US" dirty="0"/>
          </a:p>
        </p:txBody>
      </p:sp>
      <p:pic>
        <p:nvPicPr>
          <p:cNvPr id="5" name="Picture 2" descr="C:\Documents and Settings\mmhennawy\Desktop\New folder\Screen Shot 2013-02-01 at 1.46.03 PM.png"/>
          <p:cNvPicPr>
            <a:picLocks noChangeAspect="1" noChangeArrowheads="1"/>
          </p:cNvPicPr>
          <p:nvPr/>
        </p:nvPicPr>
        <p:blipFill>
          <a:blip r:embed="rId2"/>
          <a:srcRect/>
          <a:stretch>
            <a:fillRect/>
          </a:stretch>
        </p:blipFill>
        <p:spPr bwMode="auto">
          <a:xfrm>
            <a:off x="5092420" y="4963886"/>
            <a:ext cx="4051580" cy="1894114"/>
          </a:xfrm>
          <a:prstGeom prst="rect">
            <a:avLst/>
          </a:prstGeom>
          <a:noFill/>
        </p:spPr>
      </p:pic>
      <p:pic>
        <p:nvPicPr>
          <p:cNvPr id="6" name="Picture 2" descr="C:\Documents and Settings\mmhennawy\Desktop\New folder\Screen Shot 2013-02-01 at 1.45.41 PM.png"/>
          <p:cNvPicPr>
            <a:picLocks noChangeAspect="1" noChangeArrowheads="1"/>
          </p:cNvPicPr>
          <p:nvPr/>
        </p:nvPicPr>
        <p:blipFill>
          <a:blip r:embed="rId3"/>
          <a:srcRect/>
          <a:stretch>
            <a:fillRect/>
          </a:stretch>
        </p:blipFill>
        <p:spPr bwMode="auto">
          <a:xfrm>
            <a:off x="0" y="5038531"/>
            <a:ext cx="4088694" cy="1819469"/>
          </a:xfrm>
          <a:prstGeom prst="rect">
            <a:avLst/>
          </a:prstGeom>
          <a:noFill/>
        </p:spPr>
      </p:pic>
    </p:spTree>
    <p:extLst>
      <p:ext uri="{BB962C8B-B14F-4D97-AF65-F5344CB8AC3E}">
        <p14:creationId xmlns:p14="http://schemas.microsoft.com/office/powerpoint/2010/main" xmlns="" val="32434659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596" y="274638"/>
            <a:ext cx="8602824" cy="863697"/>
          </a:xfrm>
        </p:spPr>
        <p:txBody>
          <a:bodyPr/>
          <a:lstStyle/>
          <a:p>
            <a:r>
              <a:rPr lang="en-US" dirty="0" smtClean="0"/>
              <a:t>Cupping Therapy for Cellulite</a:t>
            </a:r>
            <a:endParaRPr lang="en-US" dirty="0"/>
          </a:p>
        </p:txBody>
      </p:sp>
      <p:sp>
        <p:nvSpPr>
          <p:cNvPr id="3" name="Content Placeholder 2"/>
          <p:cNvSpPr>
            <a:spLocks noGrp="1"/>
          </p:cNvSpPr>
          <p:nvPr>
            <p:ph idx="1"/>
          </p:nvPr>
        </p:nvSpPr>
        <p:spPr>
          <a:xfrm>
            <a:off x="298580" y="1175657"/>
            <a:ext cx="8565502" cy="5374433"/>
          </a:xfrm>
        </p:spPr>
        <p:txBody>
          <a:bodyPr>
            <a:normAutofit/>
          </a:bodyPr>
          <a:lstStyle/>
          <a:p>
            <a:r>
              <a:rPr lang="en-US" sz="2400" dirty="0" smtClean="0"/>
              <a:t>Cellulite is a very common issue that this is used for. Its ability to promote the exit of toxins, loosen the dimpling, and stimulate circulation are all very helpful in </a:t>
            </a:r>
            <a:r>
              <a:rPr lang="en-US" sz="2400" b="1" dirty="0" smtClean="0"/>
              <a:t>reducing cellulite</a:t>
            </a:r>
            <a:endParaRPr lang="en-US" sz="2400" dirty="0" smtClean="0"/>
          </a:p>
          <a:p>
            <a:r>
              <a:rPr lang="en-US" sz="2400" dirty="0" smtClean="0"/>
              <a:t>The user simply glides these cups across the target area.</a:t>
            </a:r>
          </a:p>
          <a:p>
            <a:r>
              <a:rPr lang="en-US" sz="2400" dirty="0" smtClean="0"/>
              <a:t>dry cupping is the most common form of therapy used but other forms such as gliding cupping also known as running cupping or massage cupping can also be used.</a:t>
            </a:r>
          </a:p>
          <a:p>
            <a:endParaRPr lang="en-US" dirty="0"/>
          </a:p>
        </p:txBody>
      </p:sp>
      <p:pic>
        <p:nvPicPr>
          <p:cNvPr id="4" name="Picture 6" descr="C:\Documents and Settings\mmhennawy\Desktop\cuppng therapy skin diseases\19d4f7f661687a5dd253a75753a2e599.jpg"/>
          <p:cNvPicPr>
            <a:picLocks noChangeAspect="1" noChangeArrowheads="1"/>
          </p:cNvPicPr>
          <p:nvPr/>
        </p:nvPicPr>
        <p:blipFill>
          <a:blip r:embed="rId2"/>
          <a:srcRect/>
          <a:stretch>
            <a:fillRect/>
          </a:stretch>
        </p:blipFill>
        <p:spPr bwMode="auto">
          <a:xfrm>
            <a:off x="261257" y="4333875"/>
            <a:ext cx="1892300" cy="2524125"/>
          </a:xfrm>
          <a:prstGeom prst="rect">
            <a:avLst/>
          </a:prstGeom>
          <a:noFill/>
          <a:ln w="9525">
            <a:noFill/>
            <a:miter lim="800000"/>
            <a:headEnd/>
            <a:tailEnd/>
          </a:ln>
        </p:spPr>
      </p:pic>
      <p:pic>
        <p:nvPicPr>
          <p:cNvPr id="5" name="Picture 9" descr="C:\Documents and Settings\mmhennawy\Desktop\cuppng therapy skin diseases\Formation_of_Cellulite.jpg"/>
          <p:cNvPicPr>
            <a:picLocks noChangeAspect="1" noChangeArrowheads="1"/>
          </p:cNvPicPr>
          <p:nvPr/>
        </p:nvPicPr>
        <p:blipFill>
          <a:blip r:embed="rId3"/>
          <a:srcRect/>
          <a:stretch>
            <a:fillRect/>
          </a:stretch>
        </p:blipFill>
        <p:spPr bwMode="auto">
          <a:xfrm>
            <a:off x="3067683" y="4329404"/>
            <a:ext cx="4221470" cy="2528596"/>
          </a:xfrm>
          <a:prstGeom prst="rect">
            <a:avLst/>
          </a:prstGeom>
          <a:noFill/>
          <a:ln w="9525">
            <a:noFill/>
            <a:miter lim="800000"/>
            <a:headEnd/>
            <a:tailEnd/>
          </a:ln>
        </p:spPr>
      </p:pic>
      <p:pic>
        <p:nvPicPr>
          <p:cNvPr id="6" name="Picture 5" descr="C:\Documents and Settings\mmhennawy\Desktop\cuppng therapy skin diseases\4564654.jpg"/>
          <p:cNvPicPr>
            <a:picLocks noChangeAspect="1" noChangeArrowheads="1"/>
          </p:cNvPicPr>
          <p:nvPr/>
        </p:nvPicPr>
        <p:blipFill>
          <a:blip r:embed="rId4"/>
          <a:srcRect/>
          <a:stretch>
            <a:fillRect/>
          </a:stretch>
        </p:blipFill>
        <p:spPr bwMode="auto">
          <a:xfrm>
            <a:off x="6677025" y="5010150"/>
            <a:ext cx="2466975" cy="1847850"/>
          </a:xfrm>
          <a:prstGeom prst="rect">
            <a:avLst/>
          </a:prstGeom>
          <a:noFill/>
          <a:ln w="9525">
            <a:noFill/>
            <a:miter lim="800000"/>
            <a:headEnd/>
            <a:tailEnd/>
          </a:ln>
        </p:spPr>
      </p:pic>
      <p:pic>
        <p:nvPicPr>
          <p:cNvPr id="7" name="Picture 12" descr="C:\Documents and Settings\mmhennawy\Desktop\cuppng therapy skin diseases\42196425-Close-up-of-woman-s-anti-cellulite-cupping-therapy-Stock-Photo.jpg"/>
          <p:cNvPicPr>
            <a:picLocks noChangeAspect="1" noChangeArrowheads="1"/>
          </p:cNvPicPr>
          <p:nvPr/>
        </p:nvPicPr>
        <p:blipFill>
          <a:blip r:embed="rId5" cstate="print"/>
          <a:srcRect/>
          <a:stretch>
            <a:fillRect/>
          </a:stretch>
        </p:blipFill>
        <p:spPr bwMode="auto">
          <a:xfrm>
            <a:off x="2055456" y="5187820"/>
            <a:ext cx="1560513" cy="1670180"/>
          </a:xfrm>
          <a:prstGeom prst="rect">
            <a:avLst/>
          </a:prstGeom>
          <a:noFill/>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title"/>
          </p:nvPr>
        </p:nvSpPr>
        <p:spPr>
          <a:xfrm>
            <a:off x="326571" y="0"/>
            <a:ext cx="8229600" cy="1143000"/>
          </a:xfrm>
        </p:spPr>
        <p:txBody>
          <a:bodyPr/>
          <a:lstStyle/>
          <a:p>
            <a:pPr eaLnBrk="1" hangingPunct="1"/>
            <a:r>
              <a:rPr lang="en-US" sz="4000" dirty="0" smtClean="0"/>
              <a:t>Cupping Therapy for </a:t>
            </a:r>
            <a:r>
              <a:rPr lang="en-US" sz="4000" dirty="0" smtClean="0">
                <a:ea typeface="ＭＳ Ｐゴシック" charset="-128"/>
              </a:rPr>
              <a:t>Acne </a:t>
            </a:r>
            <a:r>
              <a:rPr lang="en-US" sz="4000" dirty="0" err="1" smtClean="0">
                <a:ea typeface="ＭＳ Ｐゴシック" charset="-128"/>
              </a:rPr>
              <a:t>Vulgaris</a:t>
            </a:r>
            <a:endParaRPr lang="en-US" sz="4000" dirty="0" smtClean="0">
              <a:ea typeface="ＭＳ Ｐゴシック" charset="-128"/>
            </a:endParaRPr>
          </a:p>
        </p:txBody>
      </p:sp>
      <p:sp>
        <p:nvSpPr>
          <p:cNvPr id="50178" name="Content Placeholder 2"/>
          <p:cNvSpPr>
            <a:spLocks noGrp="1"/>
          </p:cNvSpPr>
          <p:nvPr>
            <p:ph sz="quarter" idx="1"/>
          </p:nvPr>
        </p:nvSpPr>
        <p:spPr>
          <a:xfrm>
            <a:off x="0" y="1096348"/>
            <a:ext cx="8864082" cy="3531636"/>
          </a:xfrm>
        </p:spPr>
        <p:txBody>
          <a:bodyPr>
            <a:normAutofit lnSpcReduction="10000"/>
          </a:bodyPr>
          <a:lstStyle/>
          <a:p>
            <a:pPr eaLnBrk="1" hangingPunct="1"/>
            <a:r>
              <a:rPr lang="en-US" dirty="0" smtClean="0">
                <a:ea typeface="ＭＳ Ｐゴシック" charset="-128"/>
              </a:rPr>
              <a:t>Condition which coincides with puberty; believed to be related to hormone levels that occur when secondary sex characteristics are developing.</a:t>
            </a:r>
          </a:p>
          <a:p>
            <a:pPr eaLnBrk="1" hangingPunct="1"/>
            <a:r>
              <a:rPr lang="en-US" dirty="0" smtClean="0">
                <a:ea typeface="ＭＳ Ｐゴシック" charset="-128"/>
              </a:rPr>
              <a:t>An inflammatory disorder that affects the sebaceous glands and hair follicles</a:t>
            </a:r>
          </a:p>
          <a:p>
            <a:pPr eaLnBrk="1" hangingPunct="1"/>
            <a:r>
              <a:rPr lang="en-US" dirty="0" smtClean="0">
                <a:ea typeface="ＭＳ Ｐゴシック" charset="-128"/>
              </a:rPr>
              <a:t>Severity of the condition varies from minimal to severe</a:t>
            </a:r>
          </a:p>
          <a:p>
            <a:pPr eaLnBrk="1" hangingPunct="1"/>
            <a:endParaRPr lang="en-US" dirty="0" smtClean="0">
              <a:ea typeface="ＭＳ Ｐゴシック" charset="-128"/>
            </a:endParaRPr>
          </a:p>
        </p:txBody>
      </p:sp>
      <p:pic>
        <p:nvPicPr>
          <p:cNvPr id="4" name="Picture 2" descr="C:\Documents and Settings\mmhennawy\Desktop\boy-with-acne.jpg"/>
          <p:cNvPicPr>
            <a:picLocks noChangeAspect="1" noChangeArrowheads="1"/>
          </p:cNvPicPr>
          <p:nvPr/>
        </p:nvPicPr>
        <p:blipFill>
          <a:blip r:embed="rId3"/>
          <a:srcRect/>
          <a:stretch>
            <a:fillRect/>
          </a:stretch>
        </p:blipFill>
        <p:spPr bwMode="auto">
          <a:xfrm>
            <a:off x="5285273" y="4687466"/>
            <a:ext cx="3858727" cy="2170534"/>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457200" y="274638"/>
            <a:ext cx="8229600" cy="957003"/>
          </a:xfrm>
        </p:spPr>
        <p:txBody>
          <a:bodyPr/>
          <a:lstStyle/>
          <a:p>
            <a:pPr eaLnBrk="1" hangingPunct="1"/>
            <a:r>
              <a:rPr lang="en-US" dirty="0" smtClean="0"/>
              <a:t>Acne </a:t>
            </a:r>
            <a:r>
              <a:rPr lang="en-US" dirty="0" err="1" smtClean="0"/>
              <a:t>vulgaris</a:t>
            </a:r>
            <a:endParaRPr lang="en-US" dirty="0" smtClean="0"/>
          </a:p>
        </p:txBody>
      </p:sp>
      <p:sp>
        <p:nvSpPr>
          <p:cNvPr id="39939" name="Content Placeholder 2"/>
          <p:cNvSpPr>
            <a:spLocks noGrp="1"/>
          </p:cNvSpPr>
          <p:nvPr>
            <p:ph idx="1"/>
          </p:nvPr>
        </p:nvSpPr>
        <p:spPr>
          <a:xfrm>
            <a:off x="242596" y="1101013"/>
            <a:ext cx="8444204" cy="3676260"/>
          </a:xfrm>
        </p:spPr>
        <p:txBody>
          <a:bodyPr>
            <a:normAutofit fontScale="92500" lnSpcReduction="10000"/>
          </a:bodyPr>
          <a:lstStyle/>
          <a:p>
            <a:pPr eaLnBrk="1" hangingPunct="1"/>
            <a:r>
              <a:rPr lang="en-US" dirty="0" smtClean="0"/>
              <a:t>Patients of this group received 3-6 sessions. Of these patients, 7 with </a:t>
            </a:r>
            <a:r>
              <a:rPr lang="en-US" dirty="0" err="1" smtClean="0"/>
              <a:t>nodulocystic</a:t>
            </a:r>
            <a:r>
              <a:rPr lang="en-US" dirty="0" smtClean="0"/>
              <a:t> acne (64%) showed excellent improvement with disappearance of most lesions.</a:t>
            </a:r>
            <a:endParaRPr lang="en-US" smtClean="0"/>
          </a:p>
          <a:p>
            <a:pPr eaLnBrk="1" hangingPunct="1"/>
            <a:r>
              <a:rPr lang="en-US" smtClean="0"/>
              <a:t> </a:t>
            </a:r>
            <a:r>
              <a:rPr lang="en-US" dirty="0" smtClean="0"/>
              <a:t>Of the remaining 4 patients with </a:t>
            </a:r>
            <a:r>
              <a:rPr lang="en-US" dirty="0" err="1" smtClean="0"/>
              <a:t>papulopustular</a:t>
            </a:r>
            <a:r>
              <a:rPr lang="en-US" dirty="0" smtClean="0"/>
              <a:t> acne, 3 patients (27%) moderately improved and one patient (9%) did not respond to the therapy. The total efficacy rate was 91%</a:t>
            </a:r>
          </a:p>
        </p:txBody>
      </p:sp>
      <p:pic>
        <p:nvPicPr>
          <p:cNvPr id="6" name="Picture 2" descr="C:\Documents and Settings\mmhennawy\Desktop\fig02t.png"/>
          <p:cNvPicPr>
            <a:picLocks noChangeAspect="1" noChangeArrowheads="1"/>
          </p:cNvPicPr>
          <p:nvPr/>
        </p:nvPicPr>
        <p:blipFill>
          <a:blip r:embed="rId2" cstate="print"/>
          <a:srcRect/>
          <a:stretch>
            <a:fillRect/>
          </a:stretch>
        </p:blipFill>
        <p:spPr bwMode="auto">
          <a:xfrm>
            <a:off x="6774024" y="4999122"/>
            <a:ext cx="1915886" cy="1584597"/>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sz="4000" b="1" dirty="0" smtClean="0"/>
              <a:t>Cupping therapy for breast care</a:t>
            </a:r>
            <a:r>
              <a:rPr lang="en-US" sz="4000" dirty="0" smtClean="0"/>
              <a:t> </a:t>
            </a:r>
            <a:endParaRPr lang="en-US" sz="4000" dirty="0"/>
          </a:p>
        </p:txBody>
      </p:sp>
      <p:sp>
        <p:nvSpPr>
          <p:cNvPr id="3" name="Content Placeholder 2"/>
          <p:cNvSpPr>
            <a:spLocks noGrp="1"/>
          </p:cNvSpPr>
          <p:nvPr>
            <p:ph idx="1"/>
          </p:nvPr>
        </p:nvSpPr>
        <p:spPr>
          <a:xfrm>
            <a:off x="298580" y="1026368"/>
            <a:ext cx="8565502" cy="3956180"/>
          </a:xfrm>
        </p:spPr>
        <p:txBody>
          <a:bodyPr>
            <a:normAutofit fontScale="92500" lnSpcReduction="20000"/>
          </a:bodyPr>
          <a:lstStyle/>
          <a:p>
            <a:r>
              <a:rPr lang="en-US" dirty="0" smtClean="0"/>
              <a:t>The pumping action lifts and tones the breasts. </a:t>
            </a:r>
          </a:p>
          <a:p>
            <a:r>
              <a:rPr lang="en-US" dirty="0" smtClean="0"/>
              <a:t>It also helps to increase blood flow, eliminating toxins and congestion that can be caused by wearing bras and tight clothing. </a:t>
            </a:r>
          </a:p>
          <a:p>
            <a:r>
              <a:rPr lang="en-US" dirty="0" smtClean="0"/>
              <a:t>The vacuum will enable the breast to drain old congestion and toxins through the lymphatic system, maintain a healthy ph, and get an increased supply of blood and oxygen to the breasts. Healthy breasts are the best </a:t>
            </a:r>
            <a:r>
              <a:rPr lang="en-US" dirty="0" err="1" smtClean="0"/>
              <a:t>defence</a:t>
            </a:r>
            <a:r>
              <a:rPr lang="en-US" dirty="0" smtClean="0"/>
              <a:t> against cancer</a:t>
            </a:r>
            <a:endParaRPr lang="en-US" dirty="0"/>
          </a:p>
        </p:txBody>
      </p:sp>
      <p:pic>
        <p:nvPicPr>
          <p:cNvPr id="6" name="Picture 2" descr="C:\Documents and Settings\mmhennawy\Desktop\cuppng therapy skin diseases\222.jpg"/>
          <p:cNvPicPr>
            <a:picLocks noChangeAspect="1" noChangeArrowheads="1"/>
          </p:cNvPicPr>
          <p:nvPr/>
        </p:nvPicPr>
        <p:blipFill>
          <a:blip r:embed="rId2"/>
          <a:stretch>
            <a:fillRect/>
          </a:stretch>
        </p:blipFill>
        <p:spPr bwMode="auto">
          <a:xfrm>
            <a:off x="6977605" y="5075237"/>
            <a:ext cx="2166395" cy="1782763"/>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63697"/>
          </a:xfrm>
        </p:spPr>
        <p:txBody>
          <a:bodyPr/>
          <a:lstStyle/>
          <a:p>
            <a:r>
              <a:rPr lang="en-US" sz="3600" b="1" dirty="0" smtClean="0"/>
              <a:t>Cupping therapy for Buttock care </a:t>
            </a:r>
            <a:endParaRPr lang="en-US" sz="3600" b="1" dirty="0"/>
          </a:p>
        </p:txBody>
      </p:sp>
      <p:sp>
        <p:nvSpPr>
          <p:cNvPr id="3" name="Content Placeholder 2"/>
          <p:cNvSpPr>
            <a:spLocks noGrp="1"/>
          </p:cNvSpPr>
          <p:nvPr>
            <p:ph idx="1"/>
          </p:nvPr>
        </p:nvSpPr>
        <p:spPr>
          <a:xfrm>
            <a:off x="289249" y="891074"/>
            <a:ext cx="8229600" cy="4525963"/>
          </a:xfrm>
        </p:spPr>
        <p:txBody>
          <a:bodyPr/>
          <a:lstStyle/>
          <a:p>
            <a:r>
              <a:rPr lang="en-US" dirty="0" smtClean="0"/>
              <a:t>It helps to increase blood flow, eliminating toxins and congestion that can be caused by wearing  tight clothing. </a:t>
            </a:r>
          </a:p>
          <a:p>
            <a:r>
              <a:rPr lang="en-US" dirty="0" smtClean="0"/>
              <a:t>The vacuum will enable the buttock to drain old congestion and toxins through the lymphatic system, maintain a healthy ph, and get an increased supply of blood and oxygen to the buttocks</a:t>
            </a:r>
            <a:endParaRPr lang="en-US" dirty="0"/>
          </a:p>
        </p:txBody>
      </p:sp>
      <p:pic>
        <p:nvPicPr>
          <p:cNvPr id="3075" name="Picture 3" descr="C:\Documents and Settings\mmhennawy\Desktop\ssadad.JPG"/>
          <p:cNvPicPr>
            <a:picLocks noChangeAspect="1" noChangeArrowheads="1"/>
          </p:cNvPicPr>
          <p:nvPr/>
        </p:nvPicPr>
        <p:blipFill>
          <a:blip r:embed="rId2"/>
          <a:srcRect/>
          <a:stretch>
            <a:fillRect/>
          </a:stretch>
        </p:blipFill>
        <p:spPr bwMode="auto">
          <a:xfrm>
            <a:off x="7016620" y="4671659"/>
            <a:ext cx="2127380" cy="2186341"/>
          </a:xfrm>
          <a:prstGeom prst="rect">
            <a:avLst/>
          </a:prstGeom>
          <a:noFill/>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aseline="0" dirty="0" smtClean="0">
                <a:latin typeface="Berkeley-Medium"/>
              </a:rPr>
              <a:t>Acute </a:t>
            </a:r>
            <a:r>
              <a:rPr lang="en-US" baseline="0" dirty="0" err="1" smtClean="0">
                <a:latin typeface="Berkeley-Medium"/>
              </a:rPr>
              <a:t>Urticaria</a:t>
            </a:r>
            <a:endParaRPr lang="en-US" dirty="0"/>
          </a:p>
        </p:txBody>
      </p:sp>
      <p:sp>
        <p:nvSpPr>
          <p:cNvPr id="3" name="Content Placeholder 2"/>
          <p:cNvSpPr>
            <a:spLocks noGrp="1"/>
          </p:cNvSpPr>
          <p:nvPr>
            <p:ph idx="1"/>
          </p:nvPr>
        </p:nvSpPr>
        <p:spPr>
          <a:xfrm>
            <a:off x="457200" y="1600200"/>
            <a:ext cx="8229600" cy="3531637"/>
          </a:xfrm>
        </p:spPr>
        <p:txBody>
          <a:bodyPr/>
          <a:lstStyle/>
          <a:p>
            <a:r>
              <a:rPr lang="en-US" dirty="0" smtClean="0">
                <a:latin typeface="Berkeley-Medium"/>
              </a:rPr>
              <a:t>There are 4 </a:t>
            </a:r>
            <a:r>
              <a:rPr lang="en-US" dirty="0" err="1" smtClean="0">
                <a:latin typeface="Berkeley-Medium"/>
              </a:rPr>
              <a:t>acuppoints</a:t>
            </a:r>
            <a:r>
              <a:rPr lang="en-US" dirty="0" smtClean="0">
                <a:latin typeface="Berkeley-Medium"/>
              </a:rPr>
              <a:t> most commonly prescribed for acute </a:t>
            </a:r>
            <a:r>
              <a:rPr lang="en-US" dirty="0" err="1" smtClean="0">
                <a:latin typeface="Berkeley-Medium"/>
              </a:rPr>
              <a:t>urticaria</a:t>
            </a:r>
            <a:r>
              <a:rPr lang="en-US" dirty="0" smtClean="0">
                <a:latin typeface="Berkeley-Medium"/>
              </a:rPr>
              <a:t>:</a:t>
            </a:r>
          </a:p>
          <a:p>
            <a:r>
              <a:rPr lang="en-US" dirty="0" smtClean="0">
                <a:latin typeface="Berkeley-Medium"/>
              </a:rPr>
              <a:t> LI11 (</a:t>
            </a:r>
            <a:r>
              <a:rPr lang="en-US" i="1" dirty="0" err="1" smtClean="0">
                <a:latin typeface="Berkeley-Italic"/>
              </a:rPr>
              <a:t>Quchi</a:t>
            </a:r>
            <a:r>
              <a:rPr lang="en-US" i="1" dirty="0" smtClean="0">
                <a:latin typeface="Berkeley-Medium"/>
              </a:rPr>
              <a:t>), </a:t>
            </a:r>
          </a:p>
          <a:p>
            <a:r>
              <a:rPr lang="en-US" i="1" dirty="0" smtClean="0">
                <a:latin typeface="Berkeley-Medium"/>
              </a:rPr>
              <a:t>Sp10 (</a:t>
            </a:r>
            <a:r>
              <a:rPr lang="en-US" i="1" dirty="0" err="1" smtClean="0">
                <a:latin typeface="Berkeley-Italic"/>
              </a:rPr>
              <a:t>Xuehai</a:t>
            </a:r>
            <a:r>
              <a:rPr lang="en-US" i="1" dirty="0" smtClean="0">
                <a:latin typeface="Berkeley-Medium"/>
              </a:rPr>
              <a:t>), </a:t>
            </a:r>
          </a:p>
          <a:p>
            <a:r>
              <a:rPr lang="en-US" i="1" dirty="0" smtClean="0">
                <a:latin typeface="Berkeley-Medium"/>
              </a:rPr>
              <a:t>Sp6 (</a:t>
            </a:r>
            <a:r>
              <a:rPr lang="en-US" i="1" dirty="0" err="1" smtClean="0">
                <a:latin typeface="Berkeley-Italic"/>
              </a:rPr>
              <a:t>Sanyinjiao</a:t>
            </a:r>
            <a:r>
              <a:rPr lang="en-US" i="1" dirty="0" smtClean="0">
                <a:latin typeface="Berkeley-Medium"/>
              </a:rPr>
              <a:t>), and </a:t>
            </a:r>
          </a:p>
          <a:p>
            <a:r>
              <a:rPr lang="en-US" i="1" dirty="0" smtClean="0">
                <a:latin typeface="Berkeley-Medium"/>
              </a:rPr>
              <a:t>S36 (</a:t>
            </a:r>
            <a:r>
              <a:rPr lang="en-US" i="1" dirty="0" err="1" smtClean="0">
                <a:latin typeface="Berkeley-Italic"/>
              </a:rPr>
              <a:t>Zusanli</a:t>
            </a:r>
            <a:endParaRPr lang="en-US" dirty="0" smtClean="0"/>
          </a:p>
          <a:p>
            <a:endParaRPr lang="en-US" dirty="0"/>
          </a:p>
        </p:txBody>
      </p:sp>
      <p:pic>
        <p:nvPicPr>
          <p:cNvPr id="5" name="Picture 2"/>
          <p:cNvPicPr>
            <a:picLocks noChangeAspect="1" noChangeArrowheads="1"/>
          </p:cNvPicPr>
          <p:nvPr/>
        </p:nvPicPr>
        <p:blipFill>
          <a:blip r:embed="rId2"/>
          <a:srcRect/>
          <a:stretch>
            <a:fillRect/>
          </a:stretch>
        </p:blipFill>
        <p:spPr bwMode="auto">
          <a:xfrm>
            <a:off x="6705600" y="4124325"/>
            <a:ext cx="2438400" cy="2733675"/>
          </a:xfrm>
          <a:prstGeom prst="rect">
            <a:avLst/>
          </a:prstGeom>
          <a:noFill/>
          <a:ln w="9525">
            <a:noFill/>
            <a:miter lim="800000"/>
            <a:headEnd/>
            <a:tailEnd/>
          </a:ln>
          <a:effectLst/>
        </p:spPr>
      </p:pic>
      <p:pic>
        <p:nvPicPr>
          <p:cNvPr id="6" name="Picture 2"/>
          <p:cNvPicPr>
            <a:picLocks noChangeAspect="1" noChangeArrowheads="1"/>
          </p:cNvPicPr>
          <p:nvPr/>
        </p:nvPicPr>
        <p:blipFill>
          <a:blip r:embed="rId3"/>
          <a:srcRect/>
          <a:stretch>
            <a:fillRect/>
          </a:stretch>
        </p:blipFill>
        <p:spPr bwMode="auto">
          <a:xfrm>
            <a:off x="3900197" y="5486400"/>
            <a:ext cx="1997476" cy="1371600"/>
          </a:xfrm>
          <a:prstGeom prst="rect">
            <a:avLst/>
          </a:prstGeom>
          <a:noFill/>
          <a:ln w="9525">
            <a:noFill/>
            <a:miter lim="800000"/>
            <a:headEnd/>
            <a:tailEnd/>
          </a:ln>
        </p:spPr>
      </p:pic>
      <p:pic>
        <p:nvPicPr>
          <p:cNvPr id="2050" name="Picture 2" descr="C:\Documents and Settings\mmhennawy\Desktop\urticaria3-s.jpg"/>
          <p:cNvPicPr>
            <a:picLocks noChangeAspect="1" noChangeArrowheads="1"/>
          </p:cNvPicPr>
          <p:nvPr/>
        </p:nvPicPr>
        <p:blipFill>
          <a:blip r:embed="rId4"/>
          <a:srcRect/>
          <a:stretch>
            <a:fillRect/>
          </a:stretch>
        </p:blipFill>
        <p:spPr bwMode="auto">
          <a:xfrm>
            <a:off x="1977312" y="5429250"/>
            <a:ext cx="1905000" cy="1428750"/>
          </a:xfrm>
          <a:prstGeom prst="rect">
            <a:avLst/>
          </a:prstGeom>
          <a:noFill/>
        </p:spPr>
      </p:pic>
      <p:pic>
        <p:nvPicPr>
          <p:cNvPr id="2051" name="Picture 3" descr="C:\Documents and Settings\mmhennawy\Desktop\angioedema1-s.jpg"/>
          <p:cNvPicPr>
            <a:picLocks noChangeAspect="1" noChangeArrowheads="1"/>
          </p:cNvPicPr>
          <p:nvPr/>
        </p:nvPicPr>
        <p:blipFill>
          <a:blip r:embed="rId5"/>
          <a:srcRect/>
          <a:stretch>
            <a:fillRect/>
          </a:stretch>
        </p:blipFill>
        <p:spPr bwMode="auto">
          <a:xfrm>
            <a:off x="0" y="5429250"/>
            <a:ext cx="1905000" cy="1428750"/>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363894" y="0"/>
            <a:ext cx="8229600" cy="1143000"/>
          </a:xfrm>
        </p:spPr>
        <p:txBody>
          <a:bodyPr/>
          <a:lstStyle/>
          <a:p>
            <a:pPr eaLnBrk="1" hangingPunct="1"/>
            <a:r>
              <a:rPr lang="en-US" dirty="0" smtClean="0"/>
              <a:t>Chronic idiopathic </a:t>
            </a:r>
            <a:r>
              <a:rPr lang="en-US" dirty="0" err="1" smtClean="0"/>
              <a:t>urticaria</a:t>
            </a:r>
            <a:r>
              <a:rPr lang="en-US" dirty="0" smtClean="0"/>
              <a:t>(CIU)</a:t>
            </a:r>
          </a:p>
        </p:txBody>
      </p:sp>
      <p:sp>
        <p:nvSpPr>
          <p:cNvPr id="37891" name="Content Placeholder 2"/>
          <p:cNvSpPr>
            <a:spLocks noGrp="1"/>
          </p:cNvSpPr>
          <p:nvPr>
            <p:ph idx="1"/>
          </p:nvPr>
        </p:nvSpPr>
        <p:spPr>
          <a:xfrm>
            <a:off x="457200" y="1133669"/>
            <a:ext cx="5812971" cy="4525963"/>
          </a:xfrm>
        </p:spPr>
        <p:txBody>
          <a:bodyPr>
            <a:normAutofit fontScale="92500" lnSpcReduction="20000"/>
          </a:bodyPr>
          <a:lstStyle/>
          <a:p>
            <a:pPr eaLnBrk="1" hangingPunct="1"/>
            <a:r>
              <a:rPr lang="en-US" dirty="0" smtClean="0"/>
              <a:t>Patients of this group received 2-5 sessions.</a:t>
            </a:r>
          </a:p>
          <a:p>
            <a:pPr eaLnBrk="1" hangingPunct="1"/>
            <a:r>
              <a:rPr lang="en-US" dirty="0" smtClean="0"/>
              <a:t> From these patients, 9 patients (75%) completely cured with disappearance of episodes over a period of 8 months follow-up after completion of sessions and </a:t>
            </a:r>
          </a:p>
          <a:p>
            <a:pPr eaLnBrk="1" hangingPunct="1"/>
            <a:r>
              <a:rPr lang="en-US" dirty="0" smtClean="0"/>
              <a:t>3 patients (25%) showed mild improvement in the form of lengthening of the intervals between episodes. </a:t>
            </a:r>
          </a:p>
        </p:txBody>
      </p:sp>
      <p:pic>
        <p:nvPicPr>
          <p:cNvPr id="6" name="Picture 3" descr="C:\Documents and Settings\mmhennawy\Desktop\fig01t.png"/>
          <p:cNvPicPr>
            <a:picLocks noChangeAspect="1" noChangeArrowheads="1"/>
          </p:cNvPicPr>
          <p:nvPr/>
        </p:nvPicPr>
        <p:blipFill>
          <a:blip r:embed="rId2"/>
          <a:srcRect/>
          <a:stretch>
            <a:fillRect/>
          </a:stretch>
        </p:blipFill>
        <p:spPr bwMode="auto">
          <a:xfrm>
            <a:off x="6232939" y="2631233"/>
            <a:ext cx="2911061" cy="4226767"/>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Types of Eczema (Dermatitis)</a:t>
            </a:r>
            <a:r>
              <a:rPr lang="en-US" dirty="0" smtClean="0"/>
              <a:t/>
            </a:r>
            <a:br>
              <a:rPr lang="en-US" dirty="0" smtClean="0"/>
            </a:br>
            <a:endParaRPr lang="en-US" dirty="0"/>
          </a:p>
        </p:txBody>
      </p:sp>
      <p:sp>
        <p:nvSpPr>
          <p:cNvPr id="3" name="Content Placeholder 2"/>
          <p:cNvSpPr>
            <a:spLocks noGrp="1"/>
          </p:cNvSpPr>
          <p:nvPr>
            <p:ph idx="1"/>
          </p:nvPr>
        </p:nvSpPr>
        <p:spPr>
          <a:xfrm>
            <a:off x="457199" y="1231642"/>
            <a:ext cx="8294915" cy="5169158"/>
          </a:xfrm>
        </p:spPr>
        <p:txBody>
          <a:bodyPr>
            <a:normAutofit fontScale="55000" lnSpcReduction="20000"/>
          </a:bodyPr>
          <a:lstStyle/>
          <a:p>
            <a:pPr>
              <a:buNone/>
            </a:pPr>
            <a:r>
              <a:rPr lang="en-US" dirty="0" smtClean="0"/>
              <a:t>    </a:t>
            </a:r>
            <a:r>
              <a:rPr lang="en-US" b="1" dirty="0" smtClean="0"/>
              <a:t>Allergic contact eczema (dermatitis)</a:t>
            </a:r>
            <a:r>
              <a:rPr lang="en-US" dirty="0" smtClean="0"/>
              <a:t>: a red, itchy, weepy reaction where the skin has come into contact with a substance that the immune system recognizes as foreign, such as poison ivy or certain preservatives in creams and lotions </a:t>
            </a:r>
          </a:p>
          <a:p>
            <a:pPr>
              <a:buNone/>
            </a:pPr>
            <a:r>
              <a:rPr lang="en-US" dirty="0" smtClean="0"/>
              <a:t>·         </a:t>
            </a:r>
            <a:r>
              <a:rPr lang="en-US" b="1" dirty="0" smtClean="0"/>
              <a:t>Atopic dermatitis</a:t>
            </a:r>
            <a:r>
              <a:rPr lang="en-US" dirty="0" smtClean="0"/>
              <a:t>: a chronic skin disease characterized by itchy, inflamed skin </a:t>
            </a:r>
          </a:p>
          <a:p>
            <a:pPr>
              <a:buNone/>
            </a:pPr>
            <a:r>
              <a:rPr lang="en-US" dirty="0" smtClean="0"/>
              <a:t>·         </a:t>
            </a:r>
            <a:r>
              <a:rPr lang="en-US" b="1" dirty="0" smtClean="0"/>
              <a:t>Contact eczema</a:t>
            </a:r>
            <a:r>
              <a:rPr lang="en-US" dirty="0" smtClean="0"/>
              <a:t>: a localized reaction that includes redness, itching, and burning where the skin has come into contact with an allergen (an allergy-causing substance) or with an irritant such as an acid, a cleaning agent, or other chemical </a:t>
            </a:r>
          </a:p>
          <a:p>
            <a:pPr>
              <a:buNone/>
            </a:pPr>
            <a:r>
              <a:rPr lang="en-US" dirty="0" smtClean="0"/>
              <a:t>·         </a:t>
            </a:r>
            <a:r>
              <a:rPr lang="en-US" b="1" dirty="0" err="1" smtClean="0"/>
              <a:t>Dyshidrotic</a:t>
            </a:r>
            <a:r>
              <a:rPr lang="en-US" b="1" dirty="0" smtClean="0"/>
              <a:t> eczema</a:t>
            </a:r>
            <a:r>
              <a:rPr lang="en-US" dirty="0" smtClean="0"/>
              <a:t>: irritation of the skin on the palms of hands and soles of the feet characterized by clear, deep blisters that itch and burn </a:t>
            </a:r>
          </a:p>
          <a:p>
            <a:pPr>
              <a:buNone/>
            </a:pPr>
            <a:r>
              <a:rPr lang="en-US" dirty="0" smtClean="0"/>
              <a:t>·         </a:t>
            </a:r>
            <a:r>
              <a:rPr lang="en-US" b="1" dirty="0" err="1" smtClean="0"/>
              <a:t>Neurodermatitis</a:t>
            </a:r>
            <a:r>
              <a:rPr lang="en-US" dirty="0" smtClean="0"/>
              <a:t>: scaly patches of the skin on the head, lower legs, wrists, or forearms caused by a localized itch (such as an insect bite) that become intensely irritated when scratched </a:t>
            </a:r>
          </a:p>
          <a:p>
            <a:pPr>
              <a:buNone/>
            </a:pPr>
            <a:r>
              <a:rPr lang="en-US" dirty="0" smtClean="0"/>
              <a:t>·         </a:t>
            </a:r>
            <a:r>
              <a:rPr lang="en-US" b="1" dirty="0" smtClean="0"/>
              <a:t>Nummular eczema</a:t>
            </a:r>
            <a:r>
              <a:rPr lang="en-US" dirty="0" smtClean="0"/>
              <a:t>: coin-shaped patches of irritated skin-most common on the arms, back, buttocks, and lower legs-that may be crusted, scaling, and extremely itchy </a:t>
            </a:r>
          </a:p>
          <a:p>
            <a:pPr>
              <a:buNone/>
            </a:pPr>
            <a:r>
              <a:rPr lang="en-US" dirty="0" smtClean="0"/>
              <a:t>·         </a:t>
            </a:r>
            <a:r>
              <a:rPr lang="en-US" b="1" dirty="0" err="1" smtClean="0"/>
              <a:t>Seborrheic</a:t>
            </a:r>
            <a:r>
              <a:rPr lang="en-US" b="1" dirty="0" smtClean="0"/>
              <a:t> eczema</a:t>
            </a:r>
            <a:r>
              <a:rPr lang="en-US" dirty="0" smtClean="0"/>
              <a:t>: yellowish, oily, scaly patches of skin on the scalp, face, and occasionally other parts of the body </a:t>
            </a:r>
          </a:p>
          <a:p>
            <a:pPr>
              <a:buNone/>
            </a:pPr>
            <a:r>
              <a:rPr lang="en-US" dirty="0" smtClean="0"/>
              <a:t>·         </a:t>
            </a:r>
            <a:r>
              <a:rPr lang="en-US" b="1" dirty="0" smtClean="0"/>
              <a:t>Stasis dermatitis</a:t>
            </a:r>
            <a:r>
              <a:rPr lang="en-US" dirty="0" smtClean="0"/>
              <a:t>: a skin irritation on the lower legs, generally related to circulatory problems </a:t>
            </a:r>
          </a:p>
          <a:p>
            <a:pPr>
              <a:buNone/>
            </a:pP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p>
            <a:r>
              <a:rPr lang="en-US" sz="3600" b="1" dirty="0" smtClean="0"/>
              <a:t/>
            </a:r>
            <a:br>
              <a:rPr lang="en-US" sz="3600" b="1" dirty="0" smtClean="0"/>
            </a:br>
            <a:r>
              <a:rPr lang="en-US" sz="3600" b="1" dirty="0" smtClean="0"/>
              <a:t>History of Cupping</a:t>
            </a:r>
            <a:r>
              <a:rPr lang="en-US" b="1" dirty="0" smtClean="0"/>
              <a:t/>
            </a:r>
            <a:br>
              <a:rPr lang="en-US" b="1" dirty="0" smtClean="0"/>
            </a:br>
            <a:endParaRPr lang="en-US" dirty="0"/>
          </a:p>
        </p:txBody>
      </p:sp>
      <p:sp>
        <p:nvSpPr>
          <p:cNvPr id="3" name="Content Placeholder 2"/>
          <p:cNvSpPr>
            <a:spLocks noGrp="1"/>
          </p:cNvSpPr>
          <p:nvPr>
            <p:ph idx="1"/>
          </p:nvPr>
        </p:nvSpPr>
        <p:spPr>
          <a:xfrm>
            <a:off x="0" y="858416"/>
            <a:ext cx="8528179" cy="5673011"/>
          </a:xfrm>
        </p:spPr>
        <p:txBody>
          <a:bodyPr>
            <a:normAutofit fontScale="55000" lnSpcReduction="20000"/>
          </a:bodyPr>
          <a:lstStyle/>
          <a:p>
            <a:r>
              <a:rPr lang="en-US" b="1" dirty="0" smtClean="0"/>
              <a:t> </a:t>
            </a:r>
            <a:r>
              <a:rPr lang="en-US" dirty="0" smtClean="0"/>
              <a:t>Cupping therapy is an incredibly ancient and universal practice that spans both East and West.  In the primitive shamanistic practices of all the world's indigenous peoples, there were certain shamans who specialized in the sucking out of illness and infirmity from the body.  </a:t>
            </a:r>
            <a:br>
              <a:rPr lang="en-US" dirty="0" smtClean="0"/>
            </a:br>
            <a:r>
              <a:rPr lang="en-US" dirty="0" smtClean="0"/>
              <a:t>     In the East, the Chinese have been practicing the art of cupping for at least three thousand years.  Along with </a:t>
            </a:r>
            <a:r>
              <a:rPr lang="en-US" dirty="0" err="1" smtClean="0"/>
              <a:t>Tui</a:t>
            </a:r>
            <a:r>
              <a:rPr lang="en-US" dirty="0" smtClean="0"/>
              <a:t> Na massage, acupuncture and </a:t>
            </a:r>
            <a:r>
              <a:rPr lang="en-US" dirty="0" err="1" smtClean="0"/>
              <a:t>moxibustion</a:t>
            </a:r>
            <a:r>
              <a:rPr lang="en-US" dirty="0" smtClean="0"/>
              <a:t>, cupping forms part of the traditional bodywork or physiotherapy system of TCM, or Traditional Chinese Medicine.  Cupping is applied to the acupuncture points to relieve the stagnation of </a:t>
            </a:r>
            <a:r>
              <a:rPr lang="en-US" dirty="0" err="1" smtClean="0"/>
              <a:t>Qi</a:t>
            </a:r>
            <a:r>
              <a:rPr lang="en-US" dirty="0" smtClean="0"/>
              <a:t> and blood, both locally and in the organ(s) activated by the point.  </a:t>
            </a:r>
            <a:br>
              <a:rPr lang="en-US" dirty="0" smtClean="0"/>
            </a:br>
            <a:r>
              <a:rPr lang="en-US" dirty="0" smtClean="0"/>
              <a:t>     In the West, cupping therapy had its birth in </a:t>
            </a:r>
            <a:r>
              <a:rPr lang="en-US" b="1" dirty="0" smtClean="0"/>
              <a:t>Egypt</a:t>
            </a:r>
            <a:r>
              <a:rPr lang="en-US" dirty="0" smtClean="0"/>
              <a:t>.  The </a:t>
            </a:r>
            <a:r>
              <a:rPr lang="en-US" b="1" dirty="0" err="1" smtClean="0"/>
              <a:t>Ebers</a:t>
            </a:r>
            <a:r>
              <a:rPr lang="en-US" b="1" dirty="0" smtClean="0"/>
              <a:t> Papyrus</a:t>
            </a:r>
            <a:r>
              <a:rPr lang="en-US" dirty="0" smtClean="0"/>
              <a:t>, written around 1550 B.C.E., states that bleeding by wet cupping removes foreign matter from the body.  In cupping, the ancient Egyptians saw the remedy for just about every disorder.  </a:t>
            </a:r>
            <a:br>
              <a:rPr lang="en-US" dirty="0" smtClean="0"/>
            </a:br>
            <a:r>
              <a:rPr lang="en-US" dirty="0" smtClean="0"/>
              <a:t>     The ancient Egyptians passed the art of cupping on to the ancient Greeks.  Both </a:t>
            </a:r>
            <a:r>
              <a:rPr lang="en-US" b="1" dirty="0" smtClean="0"/>
              <a:t>Hippocrates </a:t>
            </a:r>
            <a:r>
              <a:rPr lang="en-US" dirty="0" smtClean="0"/>
              <a:t>and </a:t>
            </a:r>
            <a:r>
              <a:rPr lang="en-US" b="1" dirty="0" smtClean="0"/>
              <a:t>Galen </a:t>
            </a:r>
            <a:r>
              <a:rPr lang="en-US" dirty="0" smtClean="0"/>
              <a:t>were staunch advocates and users of cupping therapy.  Galen once condemned </a:t>
            </a:r>
            <a:r>
              <a:rPr lang="en-US" dirty="0" err="1" smtClean="0"/>
              <a:t>Erasistratus</a:t>
            </a:r>
            <a:r>
              <a:rPr lang="en-US" dirty="0" smtClean="0"/>
              <a:t>, a noted physician in Alexandria, for not using cupping.  </a:t>
            </a:r>
            <a:r>
              <a:rPr lang="en-US" b="1" dirty="0" smtClean="0"/>
              <a:t>Herodotus</a:t>
            </a:r>
            <a:r>
              <a:rPr lang="en-US" dirty="0" smtClean="0"/>
              <a:t>, a famous Greek historian and physician, wrote, in 413 B.C</a:t>
            </a:r>
          </a:p>
          <a:p>
            <a:r>
              <a:rPr lang="en-US" dirty="0" smtClean="0"/>
              <a:t>From the ancient Greeks and Romans, through the Alexandrians and Byzantines, cupping therapy was passed on to the Muslim Arabs and Persians.  The Prophet Mohammed even sanctioned the use of cupping.  Cupping is now an important and popular  therapeutic modality of </a:t>
            </a:r>
            <a:r>
              <a:rPr lang="en-US" dirty="0" err="1" smtClean="0"/>
              <a:t>Unani</a:t>
            </a:r>
            <a:r>
              <a:rPr lang="en-US" dirty="0" smtClean="0"/>
              <a:t> Medicine.  </a:t>
            </a:r>
            <a:br>
              <a:rPr lang="en-US" dirty="0" smtClean="0"/>
            </a:br>
            <a:r>
              <a:rPr lang="en-US" dirty="0" smtClean="0"/>
              <a:t>     In the West, cupping remained an important part of medicine and therapy, both conventional, alternative, and folk-based, until the early 20th century.  The surgeon Charles Kennedy wrote, in 1826:</a:t>
            </a:r>
          </a:p>
          <a:p>
            <a:endParaRPr lang="en-US" dirty="0"/>
          </a:p>
        </p:txBody>
      </p:sp>
      <p:pic>
        <p:nvPicPr>
          <p:cNvPr id="4" name="Picture 3"/>
          <p:cNvPicPr>
            <a:picLocks noChangeAspect="1" noChangeArrowheads="1"/>
          </p:cNvPicPr>
          <p:nvPr/>
        </p:nvPicPr>
        <p:blipFill>
          <a:blip r:embed="rId2" cstate="print"/>
          <a:srcRect/>
          <a:stretch>
            <a:fillRect/>
          </a:stretch>
        </p:blipFill>
        <p:spPr bwMode="auto">
          <a:xfrm>
            <a:off x="7856376" y="5924642"/>
            <a:ext cx="1287624" cy="933357"/>
          </a:xfrm>
          <a:prstGeom prst="rect">
            <a:avLst/>
          </a:prstGeom>
          <a:noFill/>
          <a:ln w="9525">
            <a:noFill/>
            <a:miter lim="800000"/>
            <a:headEnd/>
            <a:tailEnd/>
          </a:ln>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Atopic dermatitis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The intensity of itch was recorded daily using a modified VAS scale. A reduction in the itch appeared after 30 min of treatment and lasted until the next treatment session. During a 16 months' follow-up only slight eczema occurred and the patient was relieved of her itch. The author suggested that increases in beta-endorphins, ACTH and plasma </a:t>
            </a:r>
            <a:r>
              <a:rPr lang="en-US" dirty="0" err="1" smtClean="0"/>
              <a:t>cortisol</a:t>
            </a:r>
            <a:r>
              <a:rPr lang="en-US" dirty="0" smtClean="0"/>
              <a:t> may have been the reasons for the improvements.</a:t>
            </a:r>
          </a:p>
          <a:p>
            <a:r>
              <a:rPr lang="en-US" dirty="0" smtClean="0">
                <a:solidFill>
                  <a:srgbClr val="FF0000"/>
                </a:solidFill>
              </a:rPr>
              <a:t>Cupping is particularly not advised over excoriated, oozing, or infected areas as many eczema patients are colonized with S. </a:t>
            </a:r>
            <a:r>
              <a:rPr lang="en-US" dirty="0" err="1" smtClean="0">
                <a:solidFill>
                  <a:srgbClr val="FF0000"/>
                </a:solidFill>
              </a:rPr>
              <a:t>aureus</a:t>
            </a:r>
            <a:endParaRPr lang="en-US" dirty="0" smtClean="0">
              <a:solidFill>
                <a:srgbClr val="FF0000"/>
              </a:solidFill>
            </a:endParaRPr>
          </a:p>
          <a:p>
            <a:endParaRPr lang="en-US" dirty="0">
              <a:solidFill>
                <a:srgbClr val="FF000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pPr eaLnBrk="1" hangingPunct="1"/>
            <a:r>
              <a:rPr lang="en-US" smtClean="0"/>
              <a:t>vitiligo</a:t>
            </a:r>
          </a:p>
        </p:txBody>
      </p:sp>
      <p:sp>
        <p:nvSpPr>
          <p:cNvPr id="40963" name="Content Placeholder 2"/>
          <p:cNvSpPr>
            <a:spLocks noGrp="1"/>
          </p:cNvSpPr>
          <p:nvPr>
            <p:ph idx="1"/>
          </p:nvPr>
        </p:nvSpPr>
        <p:spPr/>
        <p:txBody>
          <a:bodyPr/>
          <a:lstStyle/>
          <a:p>
            <a:pPr eaLnBrk="1" hangingPunct="1"/>
            <a:r>
              <a:rPr lang="en-US" dirty="0" smtClean="0"/>
              <a:t>Patients of </a:t>
            </a:r>
            <a:r>
              <a:rPr lang="en-US" dirty="0" err="1" smtClean="0"/>
              <a:t>vitiligo</a:t>
            </a:r>
            <a:r>
              <a:rPr lang="en-US" dirty="0" smtClean="0"/>
              <a:t> received </a:t>
            </a:r>
            <a:r>
              <a:rPr lang="en-US" dirty="0" smtClean="0"/>
              <a:t>3-5 sessions. </a:t>
            </a:r>
            <a:endParaRPr lang="en-US" smtClean="0"/>
          </a:p>
          <a:p>
            <a:pPr eaLnBrk="1" hangingPunct="1"/>
            <a:r>
              <a:rPr lang="en-US" smtClean="0"/>
              <a:t>some </a:t>
            </a:r>
            <a:r>
              <a:rPr lang="en-US" dirty="0" smtClean="0"/>
              <a:t>patients </a:t>
            </a:r>
            <a:r>
              <a:rPr lang="en-US" dirty="0" smtClean="0"/>
              <a:t>show some </a:t>
            </a:r>
            <a:r>
              <a:rPr lang="en-US" dirty="0" smtClean="0"/>
              <a:t>improvement in response to cupping therapy.</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4637314" cy="789052"/>
          </a:xfrm>
        </p:spPr>
        <p:txBody>
          <a:bodyPr/>
          <a:lstStyle/>
          <a:p>
            <a:r>
              <a:rPr lang="en-US" b="1" dirty="0" smtClean="0"/>
              <a:t>Psoriasis</a:t>
            </a:r>
            <a:endParaRPr lang="en-US" dirty="0"/>
          </a:p>
        </p:txBody>
      </p:sp>
      <p:sp>
        <p:nvSpPr>
          <p:cNvPr id="3" name="Content Placeholder 2"/>
          <p:cNvSpPr>
            <a:spLocks noGrp="1"/>
          </p:cNvSpPr>
          <p:nvPr>
            <p:ph idx="1"/>
          </p:nvPr>
        </p:nvSpPr>
        <p:spPr>
          <a:xfrm>
            <a:off x="279917" y="839755"/>
            <a:ext cx="6680719" cy="5654351"/>
          </a:xfrm>
        </p:spPr>
        <p:txBody>
          <a:bodyPr>
            <a:normAutofit fontScale="77500" lnSpcReduction="20000"/>
          </a:bodyPr>
          <a:lstStyle/>
          <a:p>
            <a:r>
              <a:rPr lang="en-US" dirty="0" smtClean="0"/>
              <a:t>the treatment of 600 patients suffering from psoriasis </a:t>
            </a:r>
          </a:p>
          <a:p>
            <a:r>
              <a:rPr lang="en-US" dirty="0" smtClean="0"/>
              <a:t>The authors employed a specific regimen involving several modalities such as cupping, </a:t>
            </a:r>
            <a:r>
              <a:rPr lang="en-US" dirty="0" err="1" smtClean="0"/>
              <a:t>electroacupuneture</a:t>
            </a:r>
            <a:r>
              <a:rPr lang="en-US" dirty="0" smtClean="0"/>
              <a:t> and body acupuncture.</a:t>
            </a:r>
          </a:p>
          <a:p>
            <a:r>
              <a:rPr lang="en-US" dirty="0" smtClean="0"/>
              <a:t> All patients were treated every other day and 30 treatment sessions were sufficient in most cases. </a:t>
            </a:r>
          </a:p>
          <a:p>
            <a:r>
              <a:rPr lang="en-US" dirty="0" smtClean="0"/>
              <a:t>Of the 600 patients, 61.7% were cured, </a:t>
            </a:r>
          </a:p>
          <a:p>
            <a:r>
              <a:rPr lang="en-US" dirty="0" smtClean="0"/>
              <a:t>5.2% were virtually cured, </a:t>
            </a:r>
          </a:p>
          <a:p>
            <a:r>
              <a:rPr lang="en-US" dirty="0" smtClean="0"/>
              <a:t>19.2% were markedly improved, </a:t>
            </a:r>
          </a:p>
          <a:p>
            <a:r>
              <a:rPr lang="en-US" dirty="0" smtClean="0"/>
              <a:t>12.3% were improved and </a:t>
            </a:r>
          </a:p>
          <a:p>
            <a:r>
              <a:rPr lang="en-US" dirty="0" smtClean="0"/>
              <a:t>1.7% were unchanged. </a:t>
            </a:r>
          </a:p>
          <a:p>
            <a:r>
              <a:rPr lang="en-US" dirty="0" smtClean="0"/>
              <a:t>A follow-up study of 100 of these patients recorded a 20% relapse.</a:t>
            </a:r>
          </a:p>
          <a:p>
            <a:endParaRPr lang="en-US" dirty="0"/>
          </a:p>
        </p:txBody>
      </p:sp>
      <p:pic>
        <p:nvPicPr>
          <p:cNvPr id="4" name="Picture 5" descr="C:\Documents and Settings\mmhennawy\Desktop\Psoriasis2.JPG"/>
          <p:cNvPicPr>
            <a:picLocks noChangeAspect="1" noChangeArrowheads="1"/>
          </p:cNvPicPr>
          <p:nvPr/>
        </p:nvPicPr>
        <p:blipFill>
          <a:blip r:embed="rId2"/>
          <a:srcRect/>
          <a:stretch>
            <a:fillRect/>
          </a:stretch>
        </p:blipFill>
        <p:spPr bwMode="auto">
          <a:xfrm>
            <a:off x="7170058" y="0"/>
            <a:ext cx="1973942" cy="1480457"/>
          </a:xfrm>
          <a:prstGeom prst="rect">
            <a:avLst/>
          </a:prstGeom>
          <a:noFill/>
        </p:spPr>
      </p:pic>
      <p:pic>
        <p:nvPicPr>
          <p:cNvPr id="5" name="Picture 4" descr="C:\Documents and Settings\mmhennawy\Desktop\Psoriasis4.JPG"/>
          <p:cNvPicPr>
            <a:picLocks noChangeAspect="1" noChangeArrowheads="1"/>
          </p:cNvPicPr>
          <p:nvPr/>
        </p:nvPicPr>
        <p:blipFill>
          <a:blip r:embed="rId3"/>
          <a:srcRect/>
          <a:stretch>
            <a:fillRect/>
          </a:stretch>
        </p:blipFill>
        <p:spPr bwMode="auto">
          <a:xfrm>
            <a:off x="7104124" y="1340497"/>
            <a:ext cx="2039876" cy="1533330"/>
          </a:xfrm>
          <a:prstGeom prst="rect">
            <a:avLst/>
          </a:prstGeom>
          <a:noFill/>
        </p:spPr>
      </p:pic>
      <p:pic>
        <p:nvPicPr>
          <p:cNvPr id="6" name="Picture 2" descr="C:\Documents and Settings\mmhennawy\Desktop\Psoriasis1.JPG"/>
          <p:cNvPicPr>
            <a:picLocks noChangeAspect="1" noChangeArrowheads="1"/>
          </p:cNvPicPr>
          <p:nvPr/>
        </p:nvPicPr>
        <p:blipFill>
          <a:blip r:embed="rId4"/>
          <a:srcRect/>
          <a:stretch>
            <a:fillRect/>
          </a:stretch>
        </p:blipFill>
        <p:spPr bwMode="auto">
          <a:xfrm>
            <a:off x="7203233" y="4117139"/>
            <a:ext cx="1940767" cy="1455575"/>
          </a:xfrm>
          <a:prstGeom prst="rect">
            <a:avLst/>
          </a:prstGeom>
          <a:noFill/>
        </p:spPr>
      </p:pic>
      <p:pic>
        <p:nvPicPr>
          <p:cNvPr id="7" name="Picture 3" descr="C:\Documents and Settings\mmhennawy\Desktop\Psoriasis3.JPG"/>
          <p:cNvPicPr>
            <a:picLocks noChangeAspect="1" noChangeArrowheads="1"/>
          </p:cNvPicPr>
          <p:nvPr/>
        </p:nvPicPr>
        <p:blipFill>
          <a:blip r:embed="rId5"/>
          <a:srcRect/>
          <a:stretch>
            <a:fillRect/>
          </a:stretch>
        </p:blipFill>
        <p:spPr bwMode="auto">
          <a:xfrm>
            <a:off x="7245998" y="5529505"/>
            <a:ext cx="1898002" cy="1328495"/>
          </a:xfrm>
          <a:prstGeom prst="rect">
            <a:avLst/>
          </a:prstGeom>
          <a:noFill/>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02440"/>
          </a:xfrm>
        </p:spPr>
        <p:txBody>
          <a:bodyPr/>
          <a:lstStyle/>
          <a:p>
            <a:r>
              <a:rPr lang="en-US" sz="2800" b="1" dirty="0" smtClean="0"/>
              <a:t>Cupping Therapy for Treatment of </a:t>
            </a:r>
            <a:r>
              <a:rPr lang="en-US" sz="2800" b="1" dirty="0" err="1" smtClean="0"/>
              <a:t>Cellulitis</a:t>
            </a:r>
            <a:endParaRPr lang="en-US" sz="2800" dirty="0"/>
          </a:p>
        </p:txBody>
      </p:sp>
      <p:sp>
        <p:nvSpPr>
          <p:cNvPr id="3" name="Content Placeholder 2"/>
          <p:cNvSpPr>
            <a:spLocks noGrp="1"/>
          </p:cNvSpPr>
          <p:nvPr>
            <p:ph idx="1"/>
          </p:nvPr>
        </p:nvSpPr>
        <p:spPr>
          <a:xfrm>
            <a:off x="270587" y="802433"/>
            <a:ext cx="8649478" cy="5747657"/>
          </a:xfrm>
        </p:spPr>
        <p:txBody>
          <a:bodyPr>
            <a:normAutofit fontScale="70000" lnSpcReduction="20000"/>
          </a:bodyPr>
          <a:lstStyle/>
          <a:p>
            <a:r>
              <a:rPr lang="en-US" dirty="0" err="1" smtClean="0"/>
              <a:t>Cellulitis</a:t>
            </a:r>
            <a:r>
              <a:rPr lang="en-US" dirty="0" smtClean="0"/>
              <a:t> is a bacterial inflammatory reaction in the subcutaneous tissues caused mostly </a:t>
            </a:r>
            <a:r>
              <a:rPr lang="en-US" dirty="0" smtClean="0">
                <a:solidFill>
                  <a:srgbClr val="FF0000"/>
                </a:solidFill>
              </a:rPr>
              <a:t>by gram positive bacteria </a:t>
            </a:r>
            <a:r>
              <a:rPr lang="en-US" dirty="0" smtClean="0"/>
              <a:t>as staphylococcus </a:t>
            </a:r>
            <a:r>
              <a:rPr lang="en-US" dirty="0" err="1" smtClean="0"/>
              <a:t>aureus</a:t>
            </a:r>
            <a:r>
              <a:rPr lang="en-US" dirty="0" smtClean="0"/>
              <a:t> and streptococcus.   </a:t>
            </a:r>
          </a:p>
          <a:p>
            <a:r>
              <a:rPr lang="en-US" dirty="0" smtClean="0"/>
              <a:t>multiplication of microorganisms and production of powerful </a:t>
            </a:r>
            <a:r>
              <a:rPr lang="en-US" dirty="0" err="1" smtClean="0">
                <a:solidFill>
                  <a:srgbClr val="FF0000"/>
                </a:solidFill>
              </a:rPr>
              <a:t>exotoxins</a:t>
            </a:r>
            <a:r>
              <a:rPr lang="en-US" dirty="0" smtClean="0">
                <a:solidFill>
                  <a:srgbClr val="FF0000"/>
                </a:solidFill>
              </a:rPr>
              <a:t> </a:t>
            </a:r>
            <a:r>
              <a:rPr lang="en-US" dirty="0" smtClean="0"/>
              <a:t>by gram positive . In case of presence of associated </a:t>
            </a:r>
            <a:r>
              <a:rPr lang="en-US" dirty="0" smtClean="0">
                <a:solidFill>
                  <a:srgbClr val="FF0000"/>
                </a:solidFill>
              </a:rPr>
              <a:t>gram negative </a:t>
            </a:r>
            <a:r>
              <a:rPr lang="en-US" dirty="0" err="1" smtClean="0"/>
              <a:t>bacteremia</a:t>
            </a:r>
            <a:r>
              <a:rPr lang="en-US" dirty="0" smtClean="0"/>
              <a:t>, powerful </a:t>
            </a:r>
            <a:r>
              <a:rPr lang="en-US" dirty="0" err="1" smtClean="0">
                <a:solidFill>
                  <a:srgbClr val="FF0000"/>
                </a:solidFill>
              </a:rPr>
              <a:t>endotoxins</a:t>
            </a:r>
            <a:r>
              <a:rPr lang="en-US" dirty="0" smtClean="0"/>
              <a:t> are released causing </a:t>
            </a:r>
            <a:r>
              <a:rPr lang="en-US" dirty="0" err="1" smtClean="0"/>
              <a:t>endotoxic</a:t>
            </a:r>
            <a:r>
              <a:rPr lang="en-US" dirty="0" smtClean="0"/>
              <a:t> shock</a:t>
            </a:r>
          </a:p>
          <a:p>
            <a:r>
              <a:rPr lang="en-US" dirty="0" smtClean="0"/>
              <a:t>Main treatment of </a:t>
            </a:r>
            <a:r>
              <a:rPr lang="en-US" dirty="0" err="1" smtClean="0"/>
              <a:t>cellulitis</a:t>
            </a:r>
            <a:r>
              <a:rPr lang="en-US" dirty="0" smtClean="0"/>
              <a:t> is </a:t>
            </a:r>
            <a:r>
              <a:rPr lang="en-US" dirty="0" smtClean="0">
                <a:solidFill>
                  <a:srgbClr val="0070C0"/>
                </a:solidFill>
              </a:rPr>
              <a:t>broad spectrum antibiotics</a:t>
            </a:r>
          </a:p>
          <a:p>
            <a:r>
              <a:rPr lang="en-US" dirty="0" smtClean="0"/>
              <a:t>antibiotics do not affect bacterial toxins..</a:t>
            </a:r>
          </a:p>
          <a:p>
            <a:r>
              <a:rPr lang="en-US" dirty="0" smtClean="0"/>
              <a:t> Antibiotic therapy together with </a:t>
            </a:r>
            <a:r>
              <a:rPr lang="en-US" dirty="0" err="1" smtClean="0">
                <a:solidFill>
                  <a:srgbClr val="0070C0"/>
                </a:solidFill>
              </a:rPr>
              <a:t>alhijamah</a:t>
            </a:r>
            <a:r>
              <a:rPr lang="en-US" dirty="0" smtClean="0"/>
              <a:t> was done on the site of maximum inflammation of </a:t>
            </a:r>
            <a:r>
              <a:rPr lang="en-US" dirty="0" err="1" smtClean="0"/>
              <a:t>cellulitis</a:t>
            </a:r>
            <a:r>
              <a:rPr lang="en-US" dirty="0" smtClean="0"/>
              <a:t> by applying about superficial cuts where blood was drawn out.</a:t>
            </a:r>
          </a:p>
          <a:p>
            <a:r>
              <a:rPr lang="en-US" dirty="0" smtClean="0"/>
              <a:t> An immediate clinical improvement was noted in the form of reduction in all signs of inflammation. </a:t>
            </a:r>
          </a:p>
          <a:p>
            <a:r>
              <a:rPr lang="en-US" dirty="0" smtClean="0"/>
              <a:t>dramatic improvement of </a:t>
            </a:r>
            <a:r>
              <a:rPr lang="en-US" dirty="0" err="1" smtClean="0"/>
              <a:t>cellulitis</a:t>
            </a:r>
            <a:r>
              <a:rPr lang="en-US" dirty="0" smtClean="0"/>
              <a:t> may be where excretion of interstitial fluids and filtered capillary fluids rich in bacteria and bacterial toxins (CPS) helped in clearing blood from microorganisms and toxins through suction using the negative pressure. </a:t>
            </a:r>
          </a:p>
          <a:p>
            <a:r>
              <a:rPr lang="en-US" dirty="0" smtClean="0"/>
              <a:t>Based on that, cupping therapy did better than antibiotics</a:t>
            </a: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Leg Ulcers</a:t>
            </a:r>
            <a:br>
              <a:rPr lang="en-US" b="1" dirty="0" smtClean="0"/>
            </a:br>
            <a:endParaRPr lang="en-US" dirty="0"/>
          </a:p>
        </p:txBody>
      </p:sp>
      <p:sp>
        <p:nvSpPr>
          <p:cNvPr id="3" name="Content Placeholder 2"/>
          <p:cNvSpPr>
            <a:spLocks noGrp="1"/>
          </p:cNvSpPr>
          <p:nvPr>
            <p:ph idx="1"/>
          </p:nvPr>
        </p:nvSpPr>
        <p:spPr>
          <a:xfrm>
            <a:off x="261257" y="1138336"/>
            <a:ext cx="8425543" cy="5449076"/>
          </a:xfrm>
        </p:spPr>
        <p:txBody>
          <a:bodyPr>
            <a:normAutofit fontScale="92500" lnSpcReduction="20000"/>
          </a:bodyPr>
          <a:lstStyle/>
          <a:p>
            <a:r>
              <a:rPr lang="en-US" dirty="0" smtClean="0"/>
              <a:t>the beneficial effects to an increased blood circulation in the affected parts speeding up the healing process.</a:t>
            </a:r>
          </a:p>
          <a:p>
            <a:r>
              <a:rPr lang="en-US" dirty="0" smtClean="0"/>
              <a:t>patients with leg ulcers due to stasis caused by phlebitis and varicose veins , </a:t>
            </a:r>
            <a:r>
              <a:rPr lang="en-US" dirty="0" err="1" smtClean="0"/>
              <a:t>Raynaud's</a:t>
            </a:r>
            <a:r>
              <a:rPr lang="en-US" dirty="0" smtClean="0"/>
              <a:t>, neuropathy, arteriosclerosis and scleroderma.</a:t>
            </a:r>
          </a:p>
          <a:p>
            <a:r>
              <a:rPr lang="en-US" dirty="0" smtClean="0"/>
              <a:t> Assessment was by means of photographs taken before, during and after treatment. </a:t>
            </a:r>
          </a:p>
          <a:p>
            <a:r>
              <a:rPr lang="en-US" dirty="0" smtClean="0"/>
              <a:t>In all patients the ulcers healed in an acceptable and satisfactory manner. </a:t>
            </a:r>
          </a:p>
          <a:p>
            <a:r>
              <a:rPr lang="en-US" dirty="0" smtClean="0"/>
              <a:t>Interruptions to the treatment were associated with a cessation of the healing process which recommenced only when treatment was resumed. </a:t>
            </a:r>
          </a:p>
          <a:p>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Warts</a:t>
            </a:r>
            <a:br>
              <a:rPr lang="en-US" b="1" dirty="0" smtClean="0"/>
            </a:br>
            <a:endParaRPr lang="en-US" dirty="0"/>
          </a:p>
        </p:txBody>
      </p:sp>
      <p:sp>
        <p:nvSpPr>
          <p:cNvPr id="3" name="Content Placeholder 2"/>
          <p:cNvSpPr>
            <a:spLocks noGrp="1"/>
          </p:cNvSpPr>
          <p:nvPr>
            <p:ph idx="1"/>
          </p:nvPr>
        </p:nvSpPr>
        <p:spPr/>
        <p:txBody>
          <a:bodyPr>
            <a:normAutofit lnSpcReduction="10000"/>
          </a:bodyPr>
          <a:lstStyle/>
          <a:p>
            <a:r>
              <a:rPr lang="en-US" dirty="0" smtClean="0"/>
              <a:t>Seven patients with warts on the feet and </a:t>
            </a:r>
            <a:r>
              <a:rPr lang="en-US" dirty="0" err="1" smtClean="0"/>
              <a:t>anogenital</a:t>
            </a:r>
            <a:r>
              <a:rPr lang="en-US" dirty="0" smtClean="0"/>
              <a:t> warts were treated with cupping therapy </a:t>
            </a:r>
          </a:p>
          <a:p>
            <a:r>
              <a:rPr lang="en-US" dirty="0" smtClean="0"/>
              <a:t>The warts disappeared after a short treatment period and untreated warts also disappeared during treatment. </a:t>
            </a:r>
          </a:p>
          <a:p>
            <a:r>
              <a:rPr lang="en-US" dirty="0" smtClean="0"/>
              <a:t>The author claimed that activation of the immune system was the cause of the beneficial effect.</a:t>
            </a:r>
          </a:p>
          <a:p>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457200" y="274638"/>
            <a:ext cx="6354147" cy="1143000"/>
          </a:xfrm>
        </p:spPr>
        <p:txBody>
          <a:bodyPr/>
          <a:lstStyle/>
          <a:p>
            <a:pPr eaLnBrk="1" hangingPunct="1"/>
            <a:r>
              <a:rPr lang="en-US" dirty="0" err="1" smtClean="0"/>
              <a:t>Chloasma</a:t>
            </a:r>
            <a:endParaRPr lang="en-US" dirty="0" smtClean="0"/>
          </a:p>
        </p:txBody>
      </p:sp>
      <p:sp>
        <p:nvSpPr>
          <p:cNvPr id="44035" name="Content Placeholder 2"/>
          <p:cNvSpPr>
            <a:spLocks noGrp="1"/>
          </p:cNvSpPr>
          <p:nvPr>
            <p:ph idx="1"/>
          </p:nvPr>
        </p:nvSpPr>
        <p:spPr>
          <a:xfrm>
            <a:off x="270588" y="1357604"/>
            <a:ext cx="8229600" cy="4525963"/>
          </a:xfrm>
        </p:spPr>
        <p:txBody>
          <a:bodyPr/>
          <a:lstStyle/>
          <a:p>
            <a:pPr eaLnBrk="1" hangingPunct="1"/>
            <a:r>
              <a:rPr lang="en-US" dirty="0"/>
              <a:t>hyperpigmentation condition called </a:t>
            </a:r>
            <a:r>
              <a:rPr lang="en-US" dirty="0" err="1"/>
              <a:t>melasma</a:t>
            </a:r>
            <a:r>
              <a:rPr lang="en-US" dirty="0"/>
              <a:t> (also known as </a:t>
            </a:r>
            <a:r>
              <a:rPr lang="en-US" dirty="0" err="1"/>
              <a:t>Chloasma</a:t>
            </a:r>
            <a:r>
              <a:rPr lang="en-US" dirty="0"/>
              <a:t> </a:t>
            </a:r>
            <a:r>
              <a:rPr lang="en-US" dirty="0" err="1"/>
              <a:t>Faciei</a:t>
            </a:r>
            <a:r>
              <a:rPr lang="en-US" dirty="0"/>
              <a:t> or Mask of Pregnancy). </a:t>
            </a:r>
            <a:r>
              <a:rPr lang="en-US" dirty="0" err="1"/>
              <a:t>Melasma</a:t>
            </a:r>
            <a:r>
              <a:rPr lang="en-US" dirty="0"/>
              <a:t> can be triggered by sun exposure but it’s also seen during and after pregnancy, in women taking estrogen supplements and occasionally related to birth control pills.</a:t>
            </a:r>
            <a:endParaRPr lang="en-US" dirty="0" smtClean="0"/>
          </a:p>
        </p:txBody>
      </p:sp>
      <p:pic>
        <p:nvPicPr>
          <p:cNvPr id="3" name="Picture 2"/>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035282" y="1"/>
            <a:ext cx="2108718" cy="1405812"/>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7531802" y="4579427"/>
            <a:ext cx="1612198" cy="2278573"/>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877" y="0"/>
            <a:ext cx="8229600" cy="933061"/>
          </a:xfrm>
        </p:spPr>
        <p:txBody>
          <a:bodyPr/>
          <a:lstStyle/>
          <a:p>
            <a:r>
              <a:rPr lang="en-US" sz="4000" dirty="0" smtClean="0"/>
              <a:t>post-herpetic neuralgia</a:t>
            </a:r>
            <a:endParaRPr lang="en-US" sz="4000" dirty="0"/>
          </a:p>
        </p:txBody>
      </p:sp>
      <p:sp>
        <p:nvSpPr>
          <p:cNvPr id="3" name="Content Placeholder 2"/>
          <p:cNvSpPr>
            <a:spLocks noGrp="1"/>
          </p:cNvSpPr>
          <p:nvPr>
            <p:ph idx="1"/>
          </p:nvPr>
        </p:nvSpPr>
        <p:spPr>
          <a:xfrm>
            <a:off x="289248" y="933060"/>
            <a:ext cx="8612156" cy="5924939"/>
          </a:xfrm>
        </p:spPr>
        <p:txBody>
          <a:bodyPr>
            <a:normAutofit fontScale="55000" lnSpcReduction="20000"/>
          </a:bodyPr>
          <a:lstStyle/>
          <a:p>
            <a:r>
              <a:rPr lang="en-US" dirty="0" smtClean="0"/>
              <a:t>Post-herpetic neuralgia is usually a chronic neuropathic pain with a burning character, but some patients experience sharp stabbing pains.</a:t>
            </a:r>
          </a:p>
          <a:p>
            <a:r>
              <a:rPr lang="en-US" dirty="0" smtClean="0"/>
              <a:t>Pain may be constant or intermittent.</a:t>
            </a:r>
          </a:p>
          <a:p>
            <a:r>
              <a:rPr lang="en-US" dirty="0" smtClean="0"/>
              <a:t>Other symptoms and sensory changes may be present in the same dermatome/ nerve distribution as the pain: </a:t>
            </a:r>
          </a:p>
          <a:p>
            <a:pPr lvl="1"/>
            <a:r>
              <a:rPr lang="en-US" dirty="0" smtClean="0"/>
              <a:t>Itch </a:t>
            </a:r>
          </a:p>
          <a:p>
            <a:pPr lvl="1"/>
            <a:r>
              <a:rPr lang="en-US" dirty="0" err="1" smtClean="0"/>
              <a:t>Anaesthesia</a:t>
            </a:r>
            <a:r>
              <a:rPr lang="en-US" dirty="0" smtClean="0"/>
              <a:t> (numbness) </a:t>
            </a:r>
          </a:p>
          <a:p>
            <a:pPr lvl="1"/>
            <a:r>
              <a:rPr lang="en-US" dirty="0" err="1" smtClean="0"/>
              <a:t>Hyperasthesia</a:t>
            </a:r>
            <a:r>
              <a:rPr lang="en-US" dirty="0" smtClean="0"/>
              <a:t> (sensitivity to touch) </a:t>
            </a:r>
          </a:p>
          <a:p>
            <a:pPr lvl="1"/>
            <a:r>
              <a:rPr lang="en-US" dirty="0" err="1" smtClean="0"/>
              <a:t>Allodynia</a:t>
            </a:r>
            <a:r>
              <a:rPr lang="en-US" dirty="0" smtClean="0"/>
              <a:t> (pain from a light touch) </a:t>
            </a:r>
          </a:p>
          <a:p>
            <a:pPr lvl="1"/>
            <a:r>
              <a:rPr lang="en-US" dirty="0" smtClean="0"/>
              <a:t>Other sensory change such as reaction to temperature. </a:t>
            </a:r>
          </a:p>
          <a:p>
            <a:r>
              <a:rPr lang="en-US" dirty="0" smtClean="0"/>
              <a:t>Motor dysfunction (this is rare): </a:t>
            </a:r>
          </a:p>
          <a:p>
            <a:pPr lvl="1"/>
            <a:r>
              <a:rPr lang="en-US" dirty="0" smtClean="0"/>
              <a:t>Autonomic dysfunction (</a:t>
            </a:r>
            <a:r>
              <a:rPr lang="en-US" dirty="0" err="1" smtClean="0"/>
              <a:t>eg</a:t>
            </a:r>
            <a:r>
              <a:rPr lang="en-US" dirty="0" smtClean="0"/>
              <a:t> sweating)</a:t>
            </a:r>
          </a:p>
          <a:p>
            <a:pPr lvl="1"/>
            <a:r>
              <a:rPr lang="en-US" dirty="0" smtClean="0"/>
              <a:t>Organ damage (</a:t>
            </a:r>
            <a:r>
              <a:rPr lang="en-US" dirty="0" err="1" smtClean="0"/>
              <a:t>eg</a:t>
            </a:r>
            <a:r>
              <a:rPr lang="en-US" dirty="0" smtClean="0"/>
              <a:t> blindness if there is ophthalmic involvement)</a:t>
            </a:r>
          </a:p>
          <a:p>
            <a:r>
              <a:rPr lang="en-US" dirty="0" smtClean="0"/>
              <a:t>Chronic pain can lead to insomnia, anxiety and depression.</a:t>
            </a:r>
          </a:p>
          <a:p>
            <a:r>
              <a:rPr lang="en-US" dirty="0" smtClean="0"/>
              <a:t>The duration of post-herpetic neuralgia is variable. </a:t>
            </a:r>
          </a:p>
          <a:p>
            <a:r>
              <a:rPr lang="en-US" dirty="0" smtClean="0"/>
              <a:t>symptoms resolve within 6 months to 1 year.</a:t>
            </a:r>
          </a:p>
          <a:p>
            <a:r>
              <a:rPr lang="en-US" dirty="0" smtClean="0"/>
              <a:t>In untreated patients, about half have no pain at 6 months.</a:t>
            </a:r>
          </a:p>
          <a:p>
            <a:r>
              <a:rPr lang="en-US" dirty="0" smtClean="0"/>
              <a:t>Some people have pain lasting for many years, sometimes several decades. </a:t>
            </a:r>
          </a:p>
          <a:p>
            <a:r>
              <a:rPr lang="en-US" dirty="0" smtClean="0"/>
              <a:t>The duration and severity of neuralgia increases with age. </a:t>
            </a:r>
          </a:p>
          <a:p>
            <a:pPr eaLnBrk="1" hangingPunct="1"/>
            <a:r>
              <a:rPr lang="en-US" dirty="0" smtClean="0">
                <a:solidFill>
                  <a:srgbClr val="0070C0"/>
                </a:solidFill>
              </a:rPr>
              <a:t>around the skin lesion</a:t>
            </a:r>
            <a:endParaRPr lang="en-US" dirty="0" smtClean="0"/>
          </a:p>
          <a:p>
            <a:pPr eaLnBrk="1" hangingPunct="1"/>
            <a:r>
              <a:rPr lang="en-US" dirty="0" smtClean="0"/>
              <a:t>into the </a:t>
            </a:r>
            <a:r>
              <a:rPr lang="en-US" dirty="0" smtClean="0">
                <a:solidFill>
                  <a:srgbClr val="0070C0"/>
                </a:solidFill>
              </a:rPr>
              <a:t>tenderness spots</a:t>
            </a:r>
          </a:p>
          <a:p>
            <a:pPr eaLnBrk="1" hangingPunct="1"/>
            <a:r>
              <a:rPr lang="en-US" dirty="0" smtClean="0"/>
              <a:t>cupping therapy appears to be effective for post-herpetic neuralgia</a:t>
            </a:r>
          </a:p>
          <a:p>
            <a:endParaRPr lang="en-US" dirty="0"/>
          </a:p>
        </p:txBody>
      </p:sp>
      <p:pic>
        <p:nvPicPr>
          <p:cNvPr id="4" name="Picture 2"/>
          <p:cNvPicPr>
            <a:picLocks noChangeAspect="1" noChangeArrowheads="1"/>
          </p:cNvPicPr>
          <p:nvPr/>
        </p:nvPicPr>
        <p:blipFill>
          <a:blip r:embed="rId2" cstate="print"/>
          <a:srcRect/>
          <a:stretch>
            <a:fillRect/>
          </a:stretch>
        </p:blipFill>
        <p:spPr bwMode="auto">
          <a:xfrm>
            <a:off x="7987004" y="0"/>
            <a:ext cx="1156996" cy="870857"/>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02433"/>
          </a:xfrm>
        </p:spPr>
        <p:txBody>
          <a:bodyPr/>
          <a:lstStyle/>
          <a:p>
            <a:r>
              <a:rPr lang="en-US" dirty="0" smtClean="0"/>
              <a:t>Hair Loss</a:t>
            </a:r>
            <a:endParaRPr lang="en-US" dirty="0"/>
          </a:p>
        </p:txBody>
      </p:sp>
      <p:sp>
        <p:nvSpPr>
          <p:cNvPr id="3" name="Content Placeholder 2"/>
          <p:cNvSpPr>
            <a:spLocks noGrp="1"/>
          </p:cNvSpPr>
          <p:nvPr>
            <p:ph idx="1"/>
          </p:nvPr>
        </p:nvSpPr>
        <p:spPr>
          <a:xfrm>
            <a:off x="0" y="891074"/>
            <a:ext cx="8229600" cy="4525963"/>
          </a:xfrm>
        </p:spPr>
        <p:txBody>
          <a:bodyPr>
            <a:normAutofit fontScale="85000" lnSpcReduction="10000"/>
          </a:bodyPr>
          <a:lstStyle/>
          <a:p>
            <a:r>
              <a:rPr lang="en-US" dirty="0" smtClean="0"/>
              <a:t>performing </a:t>
            </a:r>
            <a:r>
              <a:rPr lang="en-US" dirty="0" smtClean="0">
                <a:solidFill>
                  <a:schemeClr val="accent2">
                    <a:lumMod val="75000"/>
                  </a:schemeClr>
                </a:solidFill>
              </a:rPr>
              <a:t>dry cupping </a:t>
            </a:r>
            <a:r>
              <a:rPr lang="en-US" dirty="0" smtClean="0"/>
              <a:t>on the scalp, the suction can help open the follicles and promote blood circulation to help maintain the hair. This theory only applies to follicles that are still alive. </a:t>
            </a:r>
          </a:p>
          <a:p>
            <a:r>
              <a:rPr lang="en-US" dirty="0" smtClean="0">
                <a:solidFill>
                  <a:schemeClr val="accent2">
                    <a:lumMod val="75000"/>
                  </a:schemeClr>
                </a:solidFill>
              </a:rPr>
              <a:t>Wet cupping </a:t>
            </a:r>
            <a:r>
              <a:rPr lang="en-US" dirty="0" smtClean="0"/>
              <a:t>on the head can also be effective as it will get rid of many harmful toxins and pathogens that build up underneath the scalp. </a:t>
            </a:r>
          </a:p>
          <a:p>
            <a:r>
              <a:rPr lang="en-US" dirty="0" smtClean="0"/>
              <a:t>Obviously healthy diet and nutrition is vital for the follicle to stay alive and maintain a healthy growth.</a:t>
            </a:r>
          </a:p>
          <a:p>
            <a:r>
              <a:rPr lang="en-US" dirty="0" smtClean="0"/>
              <a:t>Individuals who wish to perform dry or wet cupping on their head must shave of their hair for easy suction. </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408506" y="5447911"/>
            <a:ext cx="1735494" cy="1410089"/>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204367" y="5467739"/>
            <a:ext cx="2213469" cy="139026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3281267" y="5449078"/>
            <a:ext cx="1878561" cy="1408921"/>
          </a:xfrm>
          <a:prstGeom prst="rect">
            <a:avLst/>
          </a:prstGeom>
        </p:spPr>
      </p:pic>
      <p:pic>
        <p:nvPicPr>
          <p:cNvPr id="8" name="Picture 2"/>
          <p:cNvPicPr>
            <a:picLocks noChangeAspect="1" noChangeArrowheads="1"/>
          </p:cNvPicPr>
          <p:nvPr/>
        </p:nvPicPr>
        <p:blipFill>
          <a:blip r:embed="rId5" cstate="print"/>
          <a:srcRect/>
          <a:stretch>
            <a:fillRect/>
          </a:stretch>
        </p:blipFill>
        <p:spPr bwMode="auto">
          <a:xfrm>
            <a:off x="279919" y="5393094"/>
            <a:ext cx="2668555" cy="146490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b="1" dirty="0" smtClean="0"/>
              <a:t>Is 'cupping' a miracle cure or the silliest celebrity health fad ever?</a:t>
            </a:r>
            <a:br>
              <a:rPr lang="en-US" sz="3600" b="1" dirty="0" smtClean="0"/>
            </a:br>
            <a:endParaRPr lang="en-US" sz="3600" dirty="0"/>
          </a:p>
        </p:txBody>
      </p:sp>
      <p:sp>
        <p:nvSpPr>
          <p:cNvPr id="3" name="Content Placeholder 2"/>
          <p:cNvSpPr>
            <a:spLocks noGrp="1"/>
          </p:cNvSpPr>
          <p:nvPr>
            <p:ph idx="1"/>
          </p:nvPr>
        </p:nvSpPr>
        <p:spPr/>
        <p:txBody>
          <a:bodyPr/>
          <a:lstStyle/>
          <a:p>
            <a:endParaRPr lang="en-US"/>
          </a:p>
        </p:txBody>
      </p:sp>
      <p:pic>
        <p:nvPicPr>
          <p:cNvPr id="10242" name="Picture 2" descr="C:\Documents and Settings\mmhennawy\Desktop\article-2311418-0137E6BF0000044D-531_306x423.jpg"/>
          <p:cNvPicPr>
            <a:picLocks noChangeAspect="1" noChangeArrowheads="1"/>
          </p:cNvPicPr>
          <p:nvPr/>
        </p:nvPicPr>
        <p:blipFill>
          <a:blip/>
          <a:srcRect/>
          <a:stretch>
            <a:fillRect/>
          </a:stretch>
        </p:blipFill>
        <p:spPr bwMode="auto">
          <a:xfrm>
            <a:off x="1219200" y="1762125"/>
            <a:ext cx="2914650" cy="4029075"/>
          </a:xfrm>
          <a:prstGeom prst="rect">
            <a:avLst/>
          </a:prstGeom>
          <a:noFill/>
        </p:spPr>
      </p:pic>
      <p:pic>
        <p:nvPicPr>
          <p:cNvPr id="10243" name="Picture 3" descr="C:\Documents and Settings\mmhennawy\Desktop\article-2311418-1959BB2D000005DC-782_306x423.jpg"/>
          <p:cNvPicPr>
            <a:picLocks noChangeAspect="1" noChangeArrowheads="1"/>
          </p:cNvPicPr>
          <p:nvPr/>
        </p:nvPicPr>
        <p:blipFill>
          <a:blip/>
          <a:srcRect/>
          <a:stretch>
            <a:fillRect/>
          </a:stretch>
        </p:blipFill>
        <p:spPr bwMode="auto">
          <a:xfrm>
            <a:off x="1219200" y="1828800"/>
            <a:ext cx="2914650" cy="3895725"/>
          </a:xfrm>
          <a:prstGeom prst="rect">
            <a:avLst/>
          </a:prstGeom>
          <a:noFill/>
        </p:spPr>
      </p:pic>
      <p:pic>
        <p:nvPicPr>
          <p:cNvPr id="7" name="Picture 3" descr="C:\Documents and Settings\mmhennawy\Desktop\article-2311418-1959BB2D000005DC-782_306x423.jpg"/>
          <p:cNvPicPr>
            <a:picLocks noChangeAspect="1" noChangeArrowheads="1"/>
          </p:cNvPicPr>
          <p:nvPr/>
        </p:nvPicPr>
        <p:blipFill>
          <a:blip r:embed="rId2"/>
          <a:srcRect/>
          <a:stretch>
            <a:fillRect/>
          </a:stretch>
        </p:blipFill>
        <p:spPr bwMode="auto">
          <a:xfrm>
            <a:off x="494522" y="1589314"/>
            <a:ext cx="3390366" cy="4531568"/>
          </a:xfrm>
          <a:prstGeom prst="rect">
            <a:avLst/>
          </a:prstGeom>
          <a:noFill/>
        </p:spPr>
      </p:pic>
      <p:pic>
        <p:nvPicPr>
          <p:cNvPr id="8" name="Picture 6" descr="C:\Documents and Settings\mmhennawy\Desktop\article-2311418-0137E6BF0000044D-531_306x423.jpg"/>
          <p:cNvPicPr>
            <a:picLocks noChangeAspect="1" noChangeArrowheads="1"/>
          </p:cNvPicPr>
          <p:nvPr/>
        </p:nvPicPr>
        <p:blipFill>
          <a:blip r:embed="rId3"/>
          <a:srcRect/>
          <a:stretch>
            <a:fillRect/>
          </a:stretch>
        </p:blipFill>
        <p:spPr bwMode="auto">
          <a:xfrm>
            <a:off x="5411755" y="1607975"/>
            <a:ext cx="3304981" cy="4568650"/>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a:t>
            </a:r>
            <a:r>
              <a:rPr lang="en-US" dirty="0" err="1" smtClean="0"/>
              <a:t>Alhijamah</a:t>
            </a:r>
            <a:endParaRPr lang="en-US" dirty="0"/>
          </a:p>
        </p:txBody>
      </p:sp>
      <p:sp>
        <p:nvSpPr>
          <p:cNvPr id="4" name="Content Placeholder 3"/>
          <p:cNvSpPr>
            <a:spLocks noGrp="1"/>
          </p:cNvSpPr>
          <p:nvPr>
            <p:ph idx="1"/>
          </p:nvPr>
        </p:nvSpPr>
        <p:spPr>
          <a:xfrm>
            <a:off x="279918" y="1324947"/>
            <a:ext cx="8481527" cy="5206482"/>
          </a:xfrm>
        </p:spPr>
        <p:txBody>
          <a:bodyPr>
            <a:normAutofit fontScale="85000" lnSpcReduction="10000"/>
          </a:bodyPr>
          <a:lstStyle/>
          <a:p>
            <a:r>
              <a:rPr lang="en-US" dirty="0" smtClean="0">
                <a:solidFill>
                  <a:srgbClr val="C00000"/>
                </a:solidFill>
              </a:rPr>
              <a:t>Dry cupping </a:t>
            </a:r>
            <a:r>
              <a:rPr lang="en-US" dirty="0" smtClean="0"/>
              <a:t>it is also known </a:t>
            </a:r>
            <a:r>
              <a:rPr lang="en-US" dirty="0" smtClean="0">
                <a:solidFill>
                  <a:schemeClr val="accent1">
                    <a:lumMod val="75000"/>
                  </a:schemeClr>
                </a:solidFill>
              </a:rPr>
              <a:t>as Single (S) technique</a:t>
            </a:r>
            <a:r>
              <a:rPr lang="en-US" dirty="0" smtClean="0"/>
              <a:t> as it involves </a:t>
            </a:r>
            <a:r>
              <a:rPr lang="en-US" dirty="0" err="1" smtClean="0"/>
              <a:t>onely</a:t>
            </a:r>
            <a:r>
              <a:rPr lang="en-US" dirty="0" smtClean="0"/>
              <a:t> one step suction technique</a:t>
            </a:r>
          </a:p>
          <a:p>
            <a:r>
              <a:rPr lang="en-US" dirty="0" err="1" smtClean="0">
                <a:solidFill>
                  <a:srgbClr val="C00000"/>
                </a:solidFill>
              </a:rPr>
              <a:t>Tradidional</a:t>
            </a:r>
            <a:r>
              <a:rPr lang="en-US" dirty="0" smtClean="0">
                <a:solidFill>
                  <a:srgbClr val="C00000"/>
                </a:solidFill>
              </a:rPr>
              <a:t> Wet cupping </a:t>
            </a:r>
            <a:r>
              <a:rPr lang="en-US" dirty="0" smtClean="0"/>
              <a:t>- Chinese (traditional) WCT is also known as </a:t>
            </a:r>
            <a:r>
              <a:rPr lang="en-US" dirty="0" smtClean="0">
                <a:solidFill>
                  <a:schemeClr val="accent1">
                    <a:lumMod val="75000"/>
                  </a:schemeClr>
                </a:solidFill>
              </a:rPr>
              <a:t>double (</a:t>
            </a:r>
            <a:r>
              <a:rPr lang="en-US" dirty="0" smtClean="0">
                <a:solidFill>
                  <a:schemeClr val="accent1">
                    <a:lumMod val="75000"/>
                  </a:schemeClr>
                </a:solidFill>
              </a:rPr>
              <a:t>S-S)</a:t>
            </a:r>
            <a:r>
              <a:rPr lang="en-US" dirty="0" smtClean="0"/>
              <a:t> </a:t>
            </a:r>
            <a:r>
              <a:rPr lang="en-US" dirty="0" smtClean="0">
                <a:solidFill>
                  <a:schemeClr val="accent1">
                    <a:lumMod val="75000"/>
                  </a:schemeClr>
                </a:solidFill>
              </a:rPr>
              <a:t>technique</a:t>
            </a:r>
            <a:r>
              <a:rPr lang="en-US" dirty="0" smtClean="0"/>
              <a:t> as it involves two steps  scarification of the intact skin (not preceded by suction) and suction using sucking cups applied to the skin surface</a:t>
            </a:r>
          </a:p>
          <a:p>
            <a:r>
              <a:rPr lang="en-US" dirty="0" err="1" smtClean="0">
                <a:solidFill>
                  <a:srgbClr val="C00000"/>
                </a:solidFill>
              </a:rPr>
              <a:t>Alhijamah</a:t>
            </a:r>
            <a:r>
              <a:rPr lang="en-US" dirty="0" smtClean="0">
                <a:solidFill>
                  <a:srgbClr val="C00000"/>
                </a:solidFill>
              </a:rPr>
              <a:t> ( </a:t>
            </a:r>
            <a:r>
              <a:rPr lang="en-US" dirty="0" err="1" smtClean="0">
                <a:solidFill>
                  <a:srgbClr val="C00000"/>
                </a:solidFill>
              </a:rPr>
              <a:t>prophitic</a:t>
            </a:r>
            <a:r>
              <a:rPr lang="en-US" dirty="0" smtClean="0">
                <a:solidFill>
                  <a:srgbClr val="C00000"/>
                </a:solidFill>
              </a:rPr>
              <a:t> medicine )</a:t>
            </a:r>
            <a:r>
              <a:rPr lang="en-US" dirty="0" smtClean="0"/>
              <a:t> (WCT of prophetic medicine)is also known as </a:t>
            </a:r>
            <a:r>
              <a:rPr lang="en-US" dirty="0" smtClean="0">
                <a:solidFill>
                  <a:schemeClr val="accent1">
                    <a:lumMod val="75000"/>
                  </a:schemeClr>
                </a:solidFill>
              </a:rPr>
              <a:t>triple (</a:t>
            </a:r>
            <a:r>
              <a:rPr lang="en-US" dirty="0" smtClean="0">
                <a:solidFill>
                  <a:schemeClr val="accent1">
                    <a:lumMod val="75000"/>
                  </a:schemeClr>
                </a:solidFill>
              </a:rPr>
              <a:t>S-S-S</a:t>
            </a:r>
            <a:r>
              <a:rPr lang="en-US" dirty="0" smtClean="0"/>
              <a:t>) </a:t>
            </a:r>
            <a:r>
              <a:rPr lang="en-US" dirty="0" smtClean="0">
                <a:solidFill>
                  <a:schemeClr val="accent1">
                    <a:lumMod val="75000"/>
                  </a:schemeClr>
                </a:solidFill>
              </a:rPr>
              <a:t>technique</a:t>
            </a:r>
            <a:r>
              <a:rPr lang="en-US" dirty="0" smtClean="0"/>
              <a:t> as it involves three steps: 1st suction step using sucking cups applied to the intact skin to create skin </a:t>
            </a:r>
            <a:r>
              <a:rPr lang="en-US" dirty="0" err="1" smtClean="0"/>
              <a:t>upliftings</a:t>
            </a:r>
            <a:r>
              <a:rPr lang="en-US" dirty="0" smtClean="0"/>
              <a:t>, scarification of the skin uplifting (</a:t>
            </a:r>
            <a:r>
              <a:rPr lang="en-US" dirty="0" err="1" smtClean="0"/>
              <a:t>shartatmihjam</a:t>
            </a:r>
            <a:r>
              <a:rPr lang="en-US" dirty="0" smtClean="0"/>
              <a:t>) and a 2nd suction step i.e. triple S technique. </a:t>
            </a:r>
          </a:p>
          <a:p>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Pictures of athletes from the Olympics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3509098" y="3062667"/>
            <a:ext cx="3306311" cy="2255783"/>
          </a:xfrm>
        </p:spPr>
      </p:pic>
      <p:pic>
        <p:nvPicPr>
          <p:cNvPr id="5" name="Picture 4"/>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841299" y="2655103"/>
            <a:ext cx="2302701" cy="291281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261256" y="3079103"/>
            <a:ext cx="3097765" cy="2332654"/>
          </a:xfrm>
          <a:prstGeom prst="rect">
            <a:avLst/>
          </a:prstGeom>
        </p:spPr>
      </p:pic>
    </p:spTree>
    <p:extLst>
      <p:ext uri="{BB962C8B-B14F-4D97-AF65-F5344CB8AC3E}">
        <p14:creationId xmlns:p14="http://schemas.microsoft.com/office/powerpoint/2010/main" xmlns="" val="10541031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468313" y="261257"/>
            <a:ext cx="8229600" cy="765110"/>
          </a:xfrm>
        </p:spPr>
        <p:txBody>
          <a:bodyPr/>
          <a:lstStyle/>
          <a:p>
            <a:pPr eaLnBrk="1" hangingPunct="1"/>
            <a:r>
              <a:rPr lang="en-US" sz="4000" dirty="0" smtClean="0"/>
              <a:t/>
            </a:r>
            <a:br>
              <a:rPr lang="en-US" sz="4000" dirty="0" smtClean="0"/>
            </a:br>
            <a:r>
              <a:rPr lang="en-US" sz="4000" dirty="0" smtClean="0">
                <a:effectLst>
                  <a:outerShdw blurRad="38100" dist="38100" dir="2700000" algn="tl">
                    <a:srgbClr val="000000">
                      <a:alpha val="43137"/>
                    </a:srgbClr>
                  </a:outerShdw>
                </a:effectLst>
              </a:rPr>
              <a:t>Recommended Times for Cupping</a:t>
            </a:r>
            <a:r>
              <a:rPr lang="en-US" sz="4000" dirty="0" smtClean="0"/>
              <a:t/>
            </a:r>
            <a:br>
              <a:rPr lang="en-US" sz="4000" dirty="0" smtClean="0"/>
            </a:br>
            <a:endParaRPr lang="en-US" sz="3600" dirty="0" smtClean="0"/>
          </a:p>
        </p:txBody>
      </p:sp>
      <p:sp>
        <p:nvSpPr>
          <p:cNvPr id="11267" name="Content Placeholder 2"/>
          <p:cNvSpPr>
            <a:spLocks noGrp="1"/>
          </p:cNvSpPr>
          <p:nvPr>
            <p:ph idx="1"/>
          </p:nvPr>
        </p:nvSpPr>
        <p:spPr>
          <a:xfrm>
            <a:off x="326572" y="1138334"/>
            <a:ext cx="8481526" cy="5318449"/>
          </a:xfrm>
        </p:spPr>
        <p:txBody>
          <a:bodyPr/>
          <a:lstStyle/>
          <a:p>
            <a:pPr eaLnBrk="1" hangingPunct="1"/>
            <a:r>
              <a:rPr lang="en-US" sz="2800" dirty="0" smtClean="0">
                <a:solidFill>
                  <a:srgbClr val="C00000"/>
                </a:solidFill>
              </a:rPr>
              <a:t>Prophylactic </a:t>
            </a:r>
            <a:r>
              <a:rPr lang="en-US" sz="2800" dirty="0" err="1" smtClean="0">
                <a:solidFill>
                  <a:srgbClr val="C00000"/>
                </a:solidFill>
              </a:rPr>
              <a:t>Hijamah</a:t>
            </a:r>
            <a:r>
              <a:rPr lang="en-US" sz="2800" dirty="0" smtClean="0">
                <a:solidFill>
                  <a:srgbClr val="C00000"/>
                </a:solidFill>
              </a:rPr>
              <a:t> </a:t>
            </a:r>
            <a:r>
              <a:rPr lang="en-US" sz="2800" dirty="0" smtClean="0"/>
              <a:t>Some less reliable narrations also recommend certain days of the week for cupping while warning against others.</a:t>
            </a:r>
            <a:r>
              <a:rPr lang="en-US" sz="2800" dirty="0" smtClean="0">
                <a:effectLst>
                  <a:outerShdw blurRad="38100" dist="38100" dir="2700000" algn="tl">
                    <a:srgbClr val="000000">
                      <a:alpha val="43137"/>
                    </a:srgbClr>
                  </a:outerShdw>
                </a:effectLst>
              </a:rPr>
              <a:t> </a:t>
            </a:r>
            <a:r>
              <a:rPr lang="en-US" sz="2800" smtClean="0"/>
              <a:t>,</a:t>
            </a:r>
          </a:p>
          <a:p>
            <a:pPr eaLnBrk="1" hangingPunct="1"/>
            <a:r>
              <a:rPr lang="en-US" sz="2800" smtClean="0"/>
              <a:t> </a:t>
            </a:r>
            <a:r>
              <a:rPr lang="en-US" sz="2800" dirty="0" smtClean="0"/>
              <a:t>the lunar month the 17th, 19th and 21st have been mentioned in some </a:t>
            </a:r>
            <a:r>
              <a:rPr lang="en-US" sz="2800" dirty="0" err="1" smtClean="0"/>
              <a:t>Hadith</a:t>
            </a:r>
            <a:r>
              <a:rPr lang="en-US" sz="2800" dirty="0" smtClean="0"/>
              <a:t>.  </a:t>
            </a:r>
          </a:p>
          <a:p>
            <a:pPr eaLnBrk="1" hangingPunct="1"/>
            <a:r>
              <a:rPr lang="en-US" sz="2800" dirty="0" smtClean="0">
                <a:solidFill>
                  <a:srgbClr val="C00000"/>
                </a:solidFill>
              </a:rPr>
              <a:t>Curative </a:t>
            </a:r>
            <a:r>
              <a:rPr lang="en-US" sz="2800" dirty="0" err="1" smtClean="0">
                <a:solidFill>
                  <a:srgbClr val="C00000"/>
                </a:solidFill>
              </a:rPr>
              <a:t>Hijamah</a:t>
            </a:r>
            <a:r>
              <a:rPr lang="en-US" sz="2800" dirty="0" smtClean="0"/>
              <a:t>, as the need may arise, cupping as a form of medical treatment may be performed at any time according to the condition or urgency. </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53143"/>
          </a:xfrm>
        </p:spPr>
        <p:txBody>
          <a:bodyPr/>
          <a:lstStyle/>
          <a:p>
            <a:r>
              <a:rPr lang="en-US" sz="4000" b="1" dirty="0" smtClean="0"/>
              <a:t>Mechanism of action</a:t>
            </a:r>
            <a:endParaRPr lang="en-US" sz="4000" dirty="0"/>
          </a:p>
        </p:txBody>
      </p:sp>
      <p:sp>
        <p:nvSpPr>
          <p:cNvPr id="3" name="Content Placeholder 2"/>
          <p:cNvSpPr>
            <a:spLocks noGrp="1"/>
          </p:cNvSpPr>
          <p:nvPr>
            <p:ph idx="1"/>
          </p:nvPr>
        </p:nvSpPr>
        <p:spPr>
          <a:xfrm>
            <a:off x="251927" y="797767"/>
            <a:ext cx="8630816" cy="3083767"/>
          </a:xfrm>
        </p:spPr>
        <p:txBody>
          <a:bodyPr>
            <a:normAutofit fontScale="55000" lnSpcReduction="20000"/>
          </a:bodyPr>
          <a:lstStyle/>
          <a:p>
            <a:r>
              <a:rPr lang="en-US" dirty="0" smtClean="0"/>
              <a:t> Al-</a:t>
            </a:r>
            <a:r>
              <a:rPr lang="en-US" dirty="0" err="1" smtClean="0"/>
              <a:t>hijamah</a:t>
            </a:r>
            <a:r>
              <a:rPr lang="en-US" dirty="0" smtClean="0"/>
              <a:t> is a minor surgical excretory therapeutic procedure than can clear both the interstitial spaces and blood partially from noxious substances causing the disease etiology or resulting during disease pathogenesis. This occurs through making use of the skin histological structure where the fenestrated skin capillaries may act as filters upon application of suction pressure produced inside the sucking cups during Al-</a:t>
            </a:r>
            <a:r>
              <a:rPr lang="en-US" dirty="0" err="1" smtClean="0"/>
              <a:t>hijamah</a:t>
            </a:r>
            <a:r>
              <a:rPr lang="en-US" dirty="0" smtClean="0"/>
              <a:t> . This may facilitate regaining physiological homeostasis and recovery to variable extents depending on the degree of clearance of noxious substances</a:t>
            </a:r>
          </a:p>
          <a:p>
            <a:r>
              <a:rPr lang="en-US" dirty="0" smtClean="0"/>
              <a:t> It corrects imbalance of energy at the specific points of the diseases on the skin, same like acupuncture</a:t>
            </a:r>
          </a:p>
          <a:p>
            <a:r>
              <a:rPr lang="en-US" dirty="0" smtClean="0"/>
              <a:t>Stimulation of nerve endings(reflexology)</a:t>
            </a:r>
          </a:p>
          <a:p>
            <a:r>
              <a:rPr lang="en-US" dirty="0" smtClean="0"/>
              <a:t>Improvement of peripheral, collateral and lymphatic circulations.</a:t>
            </a:r>
          </a:p>
          <a:p>
            <a:r>
              <a:rPr lang="en-US" dirty="0" smtClean="0"/>
              <a:t>Getting rid of waste products, oxidized materials and free radicals from these points. </a:t>
            </a:r>
          </a:p>
          <a:p>
            <a:endParaRPr lang="en-US" dirty="0"/>
          </a:p>
        </p:txBody>
      </p:sp>
      <p:pic>
        <p:nvPicPr>
          <p:cNvPr id="4" name="Picture 2" descr="D:\الحجامةو الابر الصينية\ححجامة\cuppinggg6.JPG"/>
          <p:cNvPicPr>
            <a:picLocks noChangeAspect="1" noChangeArrowheads="1"/>
          </p:cNvPicPr>
          <p:nvPr/>
        </p:nvPicPr>
        <p:blipFill>
          <a:blip r:embed="rId2"/>
          <a:srcRect/>
          <a:stretch>
            <a:fillRect/>
          </a:stretch>
        </p:blipFill>
        <p:spPr bwMode="auto">
          <a:xfrm>
            <a:off x="494522" y="3974166"/>
            <a:ext cx="8229600" cy="288383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Contraindications</a:t>
            </a:r>
            <a:br>
              <a:rPr lang="en-US" b="1" dirty="0" smtClean="0"/>
            </a:br>
            <a:endParaRPr lang="en-US" dirty="0"/>
          </a:p>
        </p:txBody>
      </p:sp>
      <p:sp>
        <p:nvSpPr>
          <p:cNvPr id="3" name="Content Placeholder 2"/>
          <p:cNvSpPr>
            <a:spLocks noGrp="1"/>
          </p:cNvSpPr>
          <p:nvPr>
            <p:ph idx="1"/>
          </p:nvPr>
        </p:nvSpPr>
        <p:spPr>
          <a:xfrm>
            <a:off x="457200" y="1007706"/>
            <a:ext cx="8229600" cy="5449078"/>
          </a:xfrm>
        </p:spPr>
        <p:txBody>
          <a:bodyPr>
            <a:normAutofit fontScale="85000" lnSpcReduction="20000"/>
          </a:bodyPr>
          <a:lstStyle/>
          <a:p>
            <a:r>
              <a:rPr lang="en-US" dirty="0" smtClean="0"/>
              <a:t>Al-</a:t>
            </a:r>
            <a:r>
              <a:rPr lang="en-US" dirty="0" err="1" smtClean="0"/>
              <a:t>Hijamah</a:t>
            </a:r>
            <a:r>
              <a:rPr lang="en-US" dirty="0" smtClean="0"/>
              <a:t> should not be performed on</a:t>
            </a:r>
          </a:p>
          <a:p>
            <a:r>
              <a:rPr lang="en-US" dirty="0" smtClean="0"/>
              <a:t> open wounds or</a:t>
            </a:r>
          </a:p>
          <a:p>
            <a:r>
              <a:rPr lang="en-US" dirty="0" smtClean="0"/>
              <a:t> around skin ulcers.</a:t>
            </a:r>
          </a:p>
          <a:p>
            <a:r>
              <a:rPr lang="en-US" dirty="0" smtClean="0"/>
              <a:t> It is contraindicated on irritated skin or</a:t>
            </a:r>
          </a:p>
          <a:p>
            <a:r>
              <a:rPr lang="en-US" dirty="0" smtClean="0"/>
              <a:t> over allergic skin or </a:t>
            </a:r>
          </a:p>
          <a:p>
            <a:r>
              <a:rPr lang="en-US" dirty="0" smtClean="0"/>
              <a:t>where any skin lesions are present.</a:t>
            </a:r>
          </a:p>
          <a:p>
            <a:r>
              <a:rPr lang="en-US" dirty="0" smtClean="0"/>
              <a:t> It should also be avoided in elderly people with thin, delicate skin. </a:t>
            </a:r>
          </a:p>
          <a:p>
            <a:r>
              <a:rPr lang="en-US" dirty="0" smtClean="0"/>
              <a:t>If the patient has a bleeding disorder Al-</a:t>
            </a:r>
            <a:r>
              <a:rPr lang="en-US" dirty="0" err="1" smtClean="0"/>
              <a:t>Hijamah</a:t>
            </a:r>
            <a:r>
              <a:rPr lang="en-US" dirty="0" smtClean="0"/>
              <a:t> should not be done. </a:t>
            </a:r>
          </a:p>
          <a:p>
            <a:r>
              <a:rPr lang="en-US" dirty="0" smtClean="0"/>
              <a:t>It is also unadvisable to perform Al-</a:t>
            </a:r>
            <a:r>
              <a:rPr lang="en-US" dirty="0" err="1" smtClean="0"/>
              <a:t>Hijamah</a:t>
            </a:r>
            <a:r>
              <a:rPr lang="en-US" dirty="0" smtClean="0"/>
              <a:t> wherever there are great vessels, and</a:t>
            </a:r>
          </a:p>
          <a:p>
            <a:r>
              <a:rPr lang="en-US" dirty="0" smtClean="0"/>
              <a:t> it is also not beneficial if the patient has serious heart disease</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t>What diseases cannot be treated Cupping Therapy ?</a:t>
            </a:r>
            <a:endParaRPr lang="en-US" sz="4000" dirty="0"/>
          </a:p>
        </p:txBody>
      </p:sp>
      <p:sp>
        <p:nvSpPr>
          <p:cNvPr id="3" name="Content Placeholder 2"/>
          <p:cNvSpPr>
            <a:spLocks noGrp="1"/>
          </p:cNvSpPr>
          <p:nvPr>
            <p:ph idx="1"/>
          </p:nvPr>
        </p:nvSpPr>
        <p:spPr>
          <a:xfrm>
            <a:off x="457200" y="1600200"/>
            <a:ext cx="8229600" cy="4893906"/>
          </a:xfrm>
        </p:spPr>
        <p:txBody>
          <a:bodyPr>
            <a:normAutofit fontScale="92500" lnSpcReduction="10000"/>
          </a:bodyPr>
          <a:lstStyle/>
          <a:p>
            <a:r>
              <a:rPr lang="en-US" dirty="0" smtClean="0"/>
              <a:t>Diseases that cannot be treated by Cupping Therapy include- Congenital (present at birth) and genetic diseases like down syndrome, cerebral palsy, cleft lip, hole-in-heart, congenital dislocation of the hip.- Trauma and accidents for example broken bones and joints, open wound, torn muscles, tissue and organ damage, internal bleeding, and excessive bleeding. However Cupping Therapy can promote quicker recovery or healing of these conditions due to improved blood circulation.</a:t>
            </a:r>
            <a:r>
              <a:rPr lang="en-US" b="1" dirty="0" smtClean="0"/>
              <a:t>  </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559</TotalTime>
  <Words>3642</Words>
  <Application>Microsoft Office PowerPoint</Application>
  <PresentationFormat>On-screen Show (4:3)</PresentationFormat>
  <Paragraphs>248</Paragraphs>
  <Slides>50</Slides>
  <Notes>1</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Office Theme</vt:lpstr>
      <vt:lpstr>Al-Hijama  Cupping  Therapy  ( 3 Steps Technique = suction,scarification,suction )  For   Skin Diseases</vt:lpstr>
      <vt:lpstr>      Al-Hijamah     الحجــامة</vt:lpstr>
      <vt:lpstr>Slide 3</vt:lpstr>
      <vt:lpstr> History of Cupping </vt:lpstr>
      <vt:lpstr>Types Of Alhijamah</vt:lpstr>
      <vt:lpstr> Recommended Times for Cupping </vt:lpstr>
      <vt:lpstr>Mechanism of action</vt:lpstr>
      <vt:lpstr>Contraindications </vt:lpstr>
      <vt:lpstr>What diseases cannot be treated Cupping Therapy ?</vt:lpstr>
      <vt:lpstr>The drawbacks of Cupping Therapy as a treatment </vt:lpstr>
      <vt:lpstr>Classification Of Skin Diseases</vt:lpstr>
      <vt:lpstr> What skin conditions is cupping therapy used to treat?  </vt:lpstr>
      <vt:lpstr>Histologically, ultrastructure of the skin </vt:lpstr>
      <vt:lpstr>Causative pathological substances (CPS) of diseases are present in serum and interstitial fluids</vt:lpstr>
      <vt:lpstr>First step in Al-hijamah using Suction cups</vt:lpstr>
      <vt:lpstr>Second step in Al-hijamah scarification of the skin uplifting (shartatmihjam)</vt:lpstr>
      <vt:lpstr>Third step in Al-hijamah is 2nd suction using sucking cups</vt:lpstr>
      <vt:lpstr>Restoration of physiology and homeostasis.</vt:lpstr>
      <vt:lpstr>Method of Dry Cupping</vt:lpstr>
      <vt:lpstr>Different Types of Cupping Sets</vt:lpstr>
      <vt:lpstr> Method of Wet Cupping</vt:lpstr>
      <vt:lpstr>Location for Cupping</vt:lpstr>
      <vt:lpstr>Acupoint</vt:lpstr>
      <vt:lpstr>Slide 24</vt:lpstr>
      <vt:lpstr>Slide 25</vt:lpstr>
      <vt:lpstr>Facial cupping</vt:lpstr>
      <vt:lpstr>Types Of Facial Cupping Therapy</vt:lpstr>
      <vt:lpstr> Beauty Benefits of Facial Cupping </vt:lpstr>
      <vt:lpstr>Therapeutic Benefits </vt:lpstr>
      <vt:lpstr>Cupping Therapy for Stretch Marks</vt:lpstr>
      <vt:lpstr>Cupping Therapy for Scars</vt:lpstr>
      <vt:lpstr>Cupping Therapy for Cellulite</vt:lpstr>
      <vt:lpstr>Cupping Therapy for Acne Vulgaris</vt:lpstr>
      <vt:lpstr>Acne vulgaris</vt:lpstr>
      <vt:lpstr>Cupping therapy for breast care </vt:lpstr>
      <vt:lpstr>Cupping therapy for Buttock care </vt:lpstr>
      <vt:lpstr>Acute Urticaria</vt:lpstr>
      <vt:lpstr>Chronic idiopathic urticaria(CIU)</vt:lpstr>
      <vt:lpstr>Types of Eczema (Dermatitis) </vt:lpstr>
      <vt:lpstr>Atopic dermatitis</vt:lpstr>
      <vt:lpstr>vitiligo</vt:lpstr>
      <vt:lpstr>Psoriasis</vt:lpstr>
      <vt:lpstr>Cupping Therapy for Treatment of Cellulitis</vt:lpstr>
      <vt:lpstr>Leg Ulcers </vt:lpstr>
      <vt:lpstr>Warts </vt:lpstr>
      <vt:lpstr>Chloasma</vt:lpstr>
      <vt:lpstr>post-herpetic neuralgia</vt:lpstr>
      <vt:lpstr>Hair Loss</vt:lpstr>
      <vt:lpstr>Is 'cupping' a miracle cure or the silliest celebrity health fad ever? </vt:lpstr>
      <vt:lpstr>Pictures of athletes from the Olympics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Cupping  Therapy ( Al-Hijama )  For   Skin Diseases</dc:title>
  <dc:creator>MHennawy</dc:creator>
  <cp:lastModifiedBy>MUHAMMAD</cp:lastModifiedBy>
  <cp:revision>263</cp:revision>
  <dcterms:modified xsi:type="dcterms:W3CDTF">2016-06-28T18:35:28Z</dcterms:modified>
</cp:coreProperties>
</file>